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256" r:id="rId5"/>
    <p:sldId id="323" r:id="rId6"/>
    <p:sldId id="318" r:id="rId7"/>
    <p:sldId id="280" r:id="rId8"/>
    <p:sldId id="319" r:id="rId9"/>
    <p:sldId id="282" r:id="rId10"/>
    <p:sldId id="324" r:id="rId11"/>
    <p:sldId id="290" r:id="rId12"/>
    <p:sldId id="291" r:id="rId13"/>
    <p:sldId id="292" r:id="rId14"/>
    <p:sldId id="293" r:id="rId15"/>
    <p:sldId id="294" r:id="rId16"/>
    <p:sldId id="295" r:id="rId17"/>
    <p:sldId id="297" r:id="rId18"/>
    <p:sldId id="299" r:id="rId19"/>
    <p:sldId id="329" r:id="rId20"/>
    <p:sldId id="331" r:id="rId21"/>
    <p:sldId id="330" r:id="rId22"/>
    <p:sldId id="333" r:id="rId23"/>
    <p:sldId id="334" r:id="rId24"/>
    <p:sldId id="328" r:id="rId25"/>
    <p:sldId id="298" r:id="rId26"/>
    <p:sldId id="300" r:id="rId27"/>
    <p:sldId id="301" r:id="rId28"/>
    <p:sldId id="326" r:id="rId29"/>
    <p:sldId id="327" r:id="rId30"/>
    <p:sldId id="302" r:id="rId31"/>
    <p:sldId id="303" r:id="rId32"/>
    <p:sldId id="320" r:id="rId33"/>
    <p:sldId id="287" r:id="rId34"/>
    <p:sldId id="288" r:id="rId35"/>
    <p:sldId id="289" r:id="rId36"/>
    <p:sldId id="321" r:id="rId37"/>
    <p:sldId id="322"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6686A-38AF-4DC1-92DE-B473E2611125}" v="44" dt="2020-11-16T14:45:25.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showGuides="1">
      <p:cViewPr varScale="1">
        <p:scale>
          <a:sx n="81" d="100"/>
          <a:sy n="81" d="100"/>
        </p:scale>
        <p:origin x="802" y="6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55" d="100"/>
          <a:sy n="55" d="100"/>
        </p:scale>
        <p:origin x="20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11/16/2020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11/16/2020</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11/16/2020</a:t>
            </a:fld>
            <a:endParaRPr/>
          </a:p>
        </p:txBody>
      </p:sp>
      <p:sp>
        <p:nvSpPr>
          <p:cNvPr id="5" name="Footer Placeholder 4"/>
          <p:cNvSpPr>
            <a:spLocks noGrp="1"/>
          </p:cNvSpPr>
          <p:nvPr>
            <p:ph type="ftr" sz="quarter" idx="11"/>
          </p:nvPr>
        </p:nvSpPr>
        <p:spPr>
          <a:xfrm>
            <a:off x="6399133" y="6356351"/>
            <a:ext cx="4170865" cy="365125"/>
          </a:xfrm>
        </p:spPr>
        <p:txBody>
          <a:bodyPr/>
          <a:lstStyle/>
          <a:p>
            <a:r>
              <a:rPr lang="en-US" dirty="0">
                <a:latin typeface="Century Gothic" panose="020B0502020202020204" pitchFamily="34" charset="0"/>
              </a:rPr>
              <a:t>World class thinking. World class achieving</a:t>
            </a:r>
            <a:r>
              <a:rPr lang="en-US" dirty="0"/>
              <a:t>.</a:t>
            </a:r>
          </a:p>
          <a:p>
            <a:endParaRPr lang="en-US"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11/16/2020</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11/16/2020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11/16/2020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11/16/2020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11/16/2020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11/16/2020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11/16/2020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09276"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en-US"/>
              <a:pPr/>
              <a:t>11/16/2020</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pic>
        <p:nvPicPr>
          <p:cNvPr id="11" name="Picture 10" descr="A close up of a sign&#10;&#10;Description automatically generated">
            <a:extLst>
              <a:ext uri="{FF2B5EF4-FFF2-40B4-BE49-F238E27FC236}">
                <a16:creationId xmlns:a16="http://schemas.microsoft.com/office/drawing/2014/main" id="{BC1F9655-0EA4-4805-97CB-26C2F3A09201}"/>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24524" t="19759" r="27946" b="42233"/>
          <a:stretch/>
        </p:blipFill>
        <p:spPr>
          <a:xfrm>
            <a:off x="588536" y="722154"/>
            <a:ext cx="609440" cy="559935"/>
          </a:xfrm>
          <a:prstGeom prst="rect">
            <a:avLst/>
          </a:prstGeom>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ogHIyREqLd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www.padlet.com" TargetMode="External"/><Relationship Id="rId2" Type="http://schemas.openxmlformats.org/officeDocument/2006/relationships/hyperlink" Target="https://quizizz.com"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thenational.academy/" TargetMode="External"/><Relationship Id="rId4" Type="http://schemas.openxmlformats.org/officeDocument/2006/relationships/hyperlink" Target="http://www.bbc.co.uk/bitesiz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pixabay.com/en/boy-daughter-family-father-1300621/"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zDF55L3Uqkg?feature=oembed" TargetMode="Externa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nifrog.org/"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hyperlink" Target="http://www.ucas.com/" TargetMode="External"/><Relationship Id="rId13" Type="http://schemas.openxmlformats.org/officeDocument/2006/relationships/hyperlink" Target="https://successatschool.org/advice/subjects" TargetMode="External"/><Relationship Id="rId3" Type="http://schemas.openxmlformats.org/officeDocument/2006/relationships/hyperlink" Target="http://www.bestcourse4me.com/" TargetMode="External"/><Relationship Id="rId7" Type="http://schemas.openxmlformats.org/officeDocument/2006/relationships/hyperlink" Target="http://www.apprenticeships.org.uk/" TargetMode="External"/><Relationship Id="rId12" Type="http://schemas.openxmlformats.org/officeDocument/2006/relationships/hyperlink" Target="http://movingonmagazine.co.uk/" TargetMode="External"/><Relationship Id="rId2" Type="http://schemas.openxmlformats.org/officeDocument/2006/relationships/hyperlink" Target="https://nationalcareersservice.direct.gov.uk/job-profiles/home" TargetMode="Externa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tomorrowsengineers.org.uk/" TargetMode="External"/><Relationship Id="rId11" Type="http://schemas.openxmlformats.org/officeDocument/2006/relationships/hyperlink" Target="https://www.unifrog.org/student" TargetMode="External"/><Relationship Id="rId5" Type="http://schemas.openxmlformats.org/officeDocument/2006/relationships/hyperlink" Target="http://www.icould.com/" TargetMode="External"/><Relationship Id="rId15" Type="http://schemas.microsoft.com/office/2007/relationships/hdphoto" Target="../media/hdphoto2.wdp"/><Relationship Id="rId10" Type="http://schemas.openxmlformats.org/officeDocument/2006/relationships/hyperlink" Target="http://www.russellgroup.ac.uk/" TargetMode="External"/><Relationship Id="rId4" Type="http://schemas.openxmlformats.org/officeDocument/2006/relationships/hyperlink" Target="http://www.careerpilot.org.uk/" TargetMode="External"/><Relationship Id="rId9" Type="http://schemas.openxmlformats.org/officeDocument/2006/relationships/hyperlink" Target="http://www.careersbox.co.uk/" TargetMode="Externa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l4i840UYcTc?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FP9qvmDDRbg?feature=oembed"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377" y="1144830"/>
            <a:ext cx="8329031" cy="2520280"/>
          </a:xfrm>
        </p:spPr>
        <p:txBody>
          <a:bodyPr/>
          <a:lstStyle/>
          <a:p>
            <a:r>
              <a:rPr lang="en-US" dirty="0">
                <a:latin typeface="AstoriaExtraBold" panose="00000800000000000000" pitchFamily="2" charset="2"/>
              </a:rPr>
              <a:t>St Mary’s College</a:t>
            </a:r>
          </a:p>
        </p:txBody>
      </p:sp>
      <p:sp>
        <p:nvSpPr>
          <p:cNvPr id="3" name="Subtitle 2"/>
          <p:cNvSpPr>
            <a:spLocks noGrp="1"/>
          </p:cNvSpPr>
          <p:nvPr>
            <p:ph type="subTitle" idx="1"/>
          </p:nvPr>
        </p:nvSpPr>
        <p:spPr>
          <a:xfrm>
            <a:off x="2444377" y="3804905"/>
            <a:ext cx="8850319" cy="1116085"/>
          </a:xfrm>
        </p:spPr>
        <p:txBody>
          <a:bodyPr>
            <a:normAutofit/>
          </a:bodyPr>
          <a:lstStyle/>
          <a:p>
            <a:r>
              <a:rPr lang="en-US" sz="5400" b="1" dirty="0">
                <a:solidFill>
                  <a:schemeClr val="accent4">
                    <a:lumMod val="50000"/>
                  </a:schemeClr>
                </a:solidFill>
                <a:latin typeface="AstoriaMedium" panose="00000500000000000000" pitchFamily="2" charset="2"/>
              </a:rPr>
              <a:t>Year 10 -  Steps to Success</a:t>
            </a:r>
          </a:p>
          <a:p>
            <a:endParaRPr lang="en-US" sz="5400" b="1" dirty="0">
              <a:solidFill>
                <a:schemeClr val="bg2">
                  <a:lumMod val="50000"/>
                </a:schemeClr>
              </a:solidFill>
              <a:latin typeface="Century Gothic" panose="020B0502020202020204" pitchFamily="34" charset="0"/>
            </a:endParaRPr>
          </a:p>
        </p:txBody>
      </p:sp>
      <p:sp>
        <p:nvSpPr>
          <p:cNvPr id="5" name="Subtitle 2"/>
          <p:cNvSpPr txBox="1">
            <a:spLocks/>
          </p:cNvSpPr>
          <p:nvPr/>
        </p:nvSpPr>
        <p:spPr>
          <a:xfrm>
            <a:off x="3934172" y="172800"/>
            <a:ext cx="8293792"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3000" dirty="0">
                <a:solidFill>
                  <a:schemeClr val="tx1">
                    <a:lumMod val="60000"/>
                    <a:lumOff val="40000"/>
                  </a:schemeClr>
                </a:solidFill>
                <a:latin typeface="Century Gothic" panose="020B0502020202020204" pitchFamily="34" charset="0"/>
              </a:rPr>
              <a:t>World class thinking. World class achieving</a:t>
            </a:r>
            <a:r>
              <a:rPr lang="en-US" sz="3000" dirty="0">
                <a:solidFill>
                  <a:schemeClr val="tx1">
                    <a:lumMod val="60000"/>
                    <a:lumOff val="40000"/>
                  </a:schemeClr>
                </a:solidFill>
              </a:rPr>
              <a:t>.</a:t>
            </a:r>
          </a:p>
        </p:txBody>
      </p:sp>
      <p:pic>
        <p:nvPicPr>
          <p:cNvPr id="9" name="Picture 8">
            <a:extLst>
              <a:ext uri="{FF2B5EF4-FFF2-40B4-BE49-F238E27FC236}">
                <a16:creationId xmlns:a16="http://schemas.microsoft.com/office/drawing/2014/main" id="{8B3527F4-6A56-4915-A779-5E303BC93C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52C2EE0-E776-45A9-AE4B-F19DCCC2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60" y="4920990"/>
            <a:ext cx="5349157" cy="661297"/>
          </a:xfrm>
          <a:prstGeom prst="rect">
            <a:avLst/>
          </a:prstGeom>
        </p:spPr>
      </p:pic>
      <p:pic>
        <p:nvPicPr>
          <p:cNvPr id="8" name="Picture 7">
            <a:extLst>
              <a:ext uri="{FF2B5EF4-FFF2-40B4-BE49-F238E27FC236}">
                <a16:creationId xmlns:a16="http://schemas.microsoft.com/office/drawing/2014/main" id="{C4663423-93CD-48CA-8253-1DA0872D9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708" y="736621"/>
            <a:ext cx="2971979" cy="2971979"/>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593224" y="260648"/>
            <a:ext cx="9782801" cy="694087"/>
          </a:xfrm>
        </p:spPr>
        <p:txBody>
          <a:bodyPr>
            <a:normAutofit/>
          </a:bodyPr>
          <a:lstStyle/>
          <a:p>
            <a:r>
              <a:rPr lang="en-US" b="1" dirty="0">
                <a:solidFill>
                  <a:srgbClr val="0070C0"/>
                </a:solidFill>
                <a:latin typeface="Century Gothic" panose="020B0502020202020204" pitchFamily="34" charset="0"/>
              </a:rPr>
              <a:t>Why?</a:t>
            </a:r>
            <a:endParaRPr lang="en-GB"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graphicFrame>
        <p:nvGraphicFramePr>
          <p:cNvPr id="7" name="Content Placeholder 6">
            <a:extLst>
              <a:ext uri="{FF2B5EF4-FFF2-40B4-BE49-F238E27FC236}">
                <a16:creationId xmlns:a16="http://schemas.microsoft.com/office/drawing/2014/main" id="{D5700993-AE4B-4C70-8D7B-36B08CB89A50}"/>
              </a:ext>
            </a:extLst>
          </p:cNvPr>
          <p:cNvGraphicFramePr>
            <a:graphicFrameLocks noGrp="1"/>
          </p:cNvGraphicFramePr>
          <p:nvPr>
            <p:ph idx="1"/>
            <p:extLst>
              <p:ext uri="{D42A27DB-BD31-4B8C-83A1-F6EECF244321}">
                <p14:modId xmlns:p14="http://schemas.microsoft.com/office/powerpoint/2010/main" val="3242365647"/>
              </p:ext>
            </p:extLst>
          </p:nvPr>
        </p:nvGraphicFramePr>
        <p:xfrm>
          <a:off x="1593850" y="1844824"/>
          <a:ext cx="9782175" cy="3962400"/>
        </p:xfrm>
        <a:graphic>
          <a:graphicData uri="http://schemas.openxmlformats.org/drawingml/2006/table">
            <a:tbl>
              <a:tblPr firstRow="1" bandRow="1">
                <a:tableStyleId>{5C22544A-7EE6-4342-B048-85BDC9FD1C3A}</a:tableStyleId>
              </a:tblPr>
              <a:tblGrid>
                <a:gridCol w="1956435">
                  <a:extLst>
                    <a:ext uri="{9D8B030D-6E8A-4147-A177-3AD203B41FA5}">
                      <a16:colId xmlns:a16="http://schemas.microsoft.com/office/drawing/2014/main" val="2219612443"/>
                    </a:ext>
                  </a:extLst>
                </a:gridCol>
                <a:gridCol w="1956435">
                  <a:extLst>
                    <a:ext uri="{9D8B030D-6E8A-4147-A177-3AD203B41FA5}">
                      <a16:colId xmlns:a16="http://schemas.microsoft.com/office/drawing/2014/main" val="2706224099"/>
                    </a:ext>
                  </a:extLst>
                </a:gridCol>
                <a:gridCol w="1956435">
                  <a:extLst>
                    <a:ext uri="{9D8B030D-6E8A-4147-A177-3AD203B41FA5}">
                      <a16:colId xmlns:a16="http://schemas.microsoft.com/office/drawing/2014/main" val="2549590452"/>
                    </a:ext>
                  </a:extLst>
                </a:gridCol>
                <a:gridCol w="1956435">
                  <a:extLst>
                    <a:ext uri="{9D8B030D-6E8A-4147-A177-3AD203B41FA5}">
                      <a16:colId xmlns:a16="http://schemas.microsoft.com/office/drawing/2014/main" val="1463204619"/>
                    </a:ext>
                  </a:extLst>
                </a:gridCol>
                <a:gridCol w="1956435">
                  <a:extLst>
                    <a:ext uri="{9D8B030D-6E8A-4147-A177-3AD203B41FA5}">
                      <a16:colId xmlns:a16="http://schemas.microsoft.com/office/drawing/2014/main" val="1571548437"/>
                    </a:ext>
                  </a:extLst>
                </a:gridCol>
              </a:tblGrid>
              <a:tr h="126216">
                <a:tc>
                  <a:txBody>
                    <a:bodyPr/>
                    <a:lstStyle/>
                    <a:p>
                      <a:endParaRPr lang="en-GB" dirty="0"/>
                    </a:p>
                  </a:txBody>
                  <a:tcPr/>
                </a:tc>
                <a:tc>
                  <a:txBody>
                    <a:bodyPr/>
                    <a:lstStyle/>
                    <a:p>
                      <a:pPr algn="ctr"/>
                      <a:r>
                        <a:rPr lang="en-GB" sz="2000" dirty="0">
                          <a:latin typeface="Century Gothic" panose="020B0502020202020204" pitchFamily="34" charset="0"/>
                        </a:rPr>
                        <a:t>National</a:t>
                      </a:r>
                    </a:p>
                  </a:txBody>
                  <a:tcPr/>
                </a:tc>
                <a:tc>
                  <a:txBody>
                    <a:bodyPr/>
                    <a:lstStyle/>
                    <a:p>
                      <a:pPr algn="ctr"/>
                      <a:r>
                        <a:rPr lang="en-GB" sz="2000" dirty="0">
                          <a:latin typeface="Century Gothic" panose="020B0502020202020204" pitchFamily="34" charset="0"/>
                        </a:rPr>
                        <a:t>SMC Y11 2020</a:t>
                      </a:r>
                    </a:p>
                  </a:txBody>
                  <a:tcPr/>
                </a:tc>
                <a:tc>
                  <a:txBody>
                    <a:bodyPr/>
                    <a:lstStyle/>
                    <a:p>
                      <a:pPr algn="ctr"/>
                      <a:r>
                        <a:rPr lang="en-GB" sz="2000" dirty="0">
                          <a:latin typeface="Century Gothic" panose="020B0502020202020204" pitchFamily="34" charset="0"/>
                        </a:rPr>
                        <a:t>SMC Y11 2019</a:t>
                      </a:r>
                    </a:p>
                  </a:txBody>
                  <a:tcPr/>
                </a:tc>
                <a:tc>
                  <a:txBody>
                    <a:bodyPr/>
                    <a:lstStyle/>
                    <a:p>
                      <a:pPr algn="ctr"/>
                      <a:r>
                        <a:rPr lang="en-GB" sz="2000" dirty="0">
                          <a:latin typeface="Century Gothic" panose="020B0502020202020204" pitchFamily="34" charset="0"/>
                        </a:rPr>
                        <a:t>SMC Y11 2018</a:t>
                      </a:r>
                    </a:p>
                  </a:txBody>
                  <a:tcPr/>
                </a:tc>
                <a:extLst>
                  <a:ext uri="{0D108BD9-81ED-4DB2-BD59-A6C34878D82A}">
                    <a16:rowId xmlns:a16="http://schemas.microsoft.com/office/drawing/2014/main" val="2061796590"/>
                  </a:ext>
                </a:extLst>
              </a:tr>
              <a:tr h="370840">
                <a:tc>
                  <a:txBody>
                    <a:bodyPr/>
                    <a:lstStyle/>
                    <a:p>
                      <a:pPr algn="r"/>
                      <a:r>
                        <a:rPr lang="en-GB" sz="2400" dirty="0">
                          <a:solidFill>
                            <a:schemeClr val="tx2"/>
                          </a:solidFill>
                          <a:latin typeface="Century Gothic" panose="020B0502020202020204" pitchFamily="34" charset="0"/>
                        </a:rPr>
                        <a:t>Students achieving </a:t>
                      </a:r>
                    </a:p>
                    <a:p>
                      <a:pPr algn="r"/>
                      <a:r>
                        <a:rPr lang="en-GB" sz="2400" dirty="0">
                          <a:solidFill>
                            <a:schemeClr val="tx2"/>
                          </a:solidFill>
                          <a:latin typeface="Century Gothic" panose="020B0502020202020204" pitchFamily="34" charset="0"/>
                        </a:rPr>
                        <a:t>Grade 4+</a:t>
                      </a:r>
                    </a:p>
                  </a:txBody>
                  <a:tcPr/>
                </a:tc>
                <a:tc>
                  <a:txBody>
                    <a:bodyPr/>
                    <a:lstStyle/>
                    <a:p>
                      <a:pPr algn="ctr"/>
                      <a:r>
                        <a:rPr lang="en-GB" sz="3200" dirty="0">
                          <a:latin typeface="Century Gothic"/>
                        </a:rPr>
                        <a:t>60%</a:t>
                      </a:r>
                      <a:endParaRPr lang="en-GB" sz="3200" dirty="0">
                        <a:latin typeface="Century Gothic" panose="020B0502020202020204" pitchFamily="34" charset="0"/>
                      </a:endParaRPr>
                    </a:p>
                  </a:txBody>
                  <a:tcPr anchor="ctr"/>
                </a:tc>
                <a:tc>
                  <a:txBody>
                    <a:bodyPr/>
                    <a:lstStyle/>
                    <a:p>
                      <a:pPr algn="ctr"/>
                      <a:r>
                        <a:rPr lang="en-GB" sz="3200" dirty="0">
                          <a:latin typeface="Century Gothic"/>
                        </a:rPr>
                        <a:t>75%</a:t>
                      </a:r>
                      <a:endParaRPr lang="en-GB" sz="3200" dirty="0">
                        <a:latin typeface="Century Gothic" panose="020B0502020202020204" pitchFamily="34" charset="0"/>
                      </a:endParaRPr>
                    </a:p>
                  </a:txBody>
                  <a:tcPr anchor="ctr"/>
                </a:tc>
                <a:tc>
                  <a:txBody>
                    <a:bodyPr/>
                    <a:lstStyle/>
                    <a:p>
                      <a:pPr algn="ctr"/>
                      <a:r>
                        <a:rPr lang="en-GB" sz="3200" dirty="0">
                          <a:latin typeface="Century Gothic"/>
                        </a:rPr>
                        <a:t>72%</a:t>
                      </a:r>
                      <a:endParaRPr lang="en-GB" sz="3200" dirty="0">
                        <a:latin typeface="Century Gothic" panose="020B0502020202020204" pitchFamily="34" charset="0"/>
                      </a:endParaRPr>
                    </a:p>
                  </a:txBody>
                  <a:tcPr anchor="ctr"/>
                </a:tc>
                <a:tc>
                  <a:txBody>
                    <a:bodyPr/>
                    <a:lstStyle/>
                    <a:p>
                      <a:pPr algn="ctr"/>
                      <a:r>
                        <a:rPr lang="en-GB" sz="3200" dirty="0">
                          <a:latin typeface="Century Gothic" panose="020B0502020202020204" pitchFamily="34" charset="0"/>
                        </a:rPr>
                        <a:t>79%</a:t>
                      </a:r>
                    </a:p>
                  </a:txBody>
                  <a:tcPr anchor="ctr"/>
                </a:tc>
                <a:extLst>
                  <a:ext uri="{0D108BD9-81ED-4DB2-BD59-A6C34878D82A}">
                    <a16:rowId xmlns:a16="http://schemas.microsoft.com/office/drawing/2014/main" val="2603289305"/>
                  </a:ext>
                </a:extLst>
              </a:tr>
              <a:tr h="3334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400" dirty="0">
                          <a:solidFill>
                            <a:schemeClr val="tx2"/>
                          </a:solidFill>
                          <a:latin typeface="Century Gothic" panose="020B0502020202020204" pitchFamily="34" charset="0"/>
                        </a:rPr>
                        <a:t>Students achieving </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2400" dirty="0">
                          <a:solidFill>
                            <a:schemeClr val="tx2"/>
                          </a:solidFill>
                          <a:latin typeface="Century Gothic" panose="020B0502020202020204" pitchFamily="34" charset="0"/>
                        </a:rPr>
                        <a:t>Grade 5+</a:t>
                      </a:r>
                    </a:p>
                  </a:txBody>
                  <a:tcPr/>
                </a:tc>
                <a:tc>
                  <a:txBody>
                    <a:bodyPr/>
                    <a:lstStyle/>
                    <a:p>
                      <a:pPr algn="ctr"/>
                      <a:r>
                        <a:rPr lang="en-GB" sz="3200" dirty="0">
                          <a:latin typeface="Century Gothic" panose="020B0502020202020204" pitchFamily="34" charset="0"/>
                        </a:rPr>
                        <a:t>-</a:t>
                      </a:r>
                    </a:p>
                  </a:txBody>
                  <a:tcPr anchor="ctr"/>
                </a:tc>
                <a:tc>
                  <a:txBody>
                    <a:bodyPr/>
                    <a:lstStyle/>
                    <a:p>
                      <a:pPr algn="ctr"/>
                      <a:r>
                        <a:rPr lang="en-GB" sz="3200" dirty="0">
                          <a:latin typeface="Century Gothic"/>
                        </a:rPr>
                        <a:t>59%</a:t>
                      </a:r>
                      <a:endParaRPr lang="en-GB" sz="3200" dirty="0">
                        <a:latin typeface="Century Gothic" panose="020B0502020202020204" pitchFamily="34" charset="0"/>
                      </a:endParaRPr>
                    </a:p>
                  </a:txBody>
                  <a:tcPr anchor="ctr"/>
                </a:tc>
                <a:tc>
                  <a:txBody>
                    <a:bodyPr/>
                    <a:lstStyle/>
                    <a:p>
                      <a:pPr algn="ctr"/>
                      <a:r>
                        <a:rPr lang="en-GB" sz="3200" dirty="0">
                          <a:latin typeface="Century Gothic"/>
                        </a:rPr>
                        <a:t>56%</a:t>
                      </a:r>
                      <a:endParaRPr lang="en-GB" sz="3200" dirty="0">
                        <a:latin typeface="Century Gothic" panose="020B0502020202020204" pitchFamily="34" charset="0"/>
                      </a:endParaRPr>
                    </a:p>
                  </a:txBody>
                  <a:tcPr anchor="ctr"/>
                </a:tc>
                <a:tc>
                  <a:txBody>
                    <a:bodyPr/>
                    <a:lstStyle/>
                    <a:p>
                      <a:pPr algn="ctr"/>
                      <a:r>
                        <a:rPr lang="en-GB" sz="3200" dirty="0">
                          <a:latin typeface="Century Gothic" panose="020B0502020202020204" pitchFamily="34" charset="0"/>
                        </a:rPr>
                        <a:t>55%</a:t>
                      </a:r>
                    </a:p>
                  </a:txBody>
                  <a:tcPr anchor="ctr"/>
                </a:tc>
                <a:extLst>
                  <a:ext uri="{0D108BD9-81ED-4DB2-BD59-A6C34878D82A}">
                    <a16:rowId xmlns:a16="http://schemas.microsoft.com/office/drawing/2014/main" val="65573114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400" dirty="0">
                          <a:solidFill>
                            <a:schemeClr val="tx2"/>
                          </a:solidFill>
                          <a:latin typeface="Century Gothic" panose="020B0502020202020204" pitchFamily="34" charset="0"/>
                        </a:rPr>
                        <a:t>Students achieving </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2400" dirty="0">
                          <a:solidFill>
                            <a:schemeClr val="tx2"/>
                          </a:solidFill>
                          <a:latin typeface="Century Gothic" panose="020B0502020202020204" pitchFamily="34" charset="0"/>
                        </a:rPr>
                        <a:t>Grade 7+</a:t>
                      </a:r>
                    </a:p>
                  </a:txBody>
                  <a:tcPr/>
                </a:tc>
                <a:tc>
                  <a:txBody>
                    <a:bodyPr/>
                    <a:lstStyle/>
                    <a:p>
                      <a:pPr algn="ctr"/>
                      <a:r>
                        <a:rPr lang="en-GB" sz="3200" dirty="0">
                          <a:latin typeface="Century Gothic"/>
                        </a:rPr>
                        <a:t>13%</a:t>
                      </a:r>
                      <a:endParaRPr lang="en-GB" sz="3200" dirty="0">
                        <a:latin typeface="Century Gothic" panose="020B0502020202020204" pitchFamily="34" charset="0"/>
                      </a:endParaRPr>
                    </a:p>
                  </a:txBody>
                  <a:tcPr anchor="ctr"/>
                </a:tc>
                <a:tc>
                  <a:txBody>
                    <a:bodyPr/>
                    <a:lstStyle/>
                    <a:p>
                      <a:pPr algn="ctr"/>
                      <a:r>
                        <a:rPr lang="en-GB" sz="3200" dirty="0">
                          <a:latin typeface="Century Gothic"/>
                        </a:rPr>
                        <a:t>16%</a:t>
                      </a:r>
                      <a:endParaRPr lang="en-GB" sz="3200" dirty="0">
                        <a:latin typeface="Century Gothic" panose="020B0502020202020204" pitchFamily="34" charset="0"/>
                      </a:endParaRPr>
                    </a:p>
                  </a:txBody>
                  <a:tcPr anchor="ctr"/>
                </a:tc>
                <a:tc>
                  <a:txBody>
                    <a:bodyPr/>
                    <a:lstStyle/>
                    <a:p>
                      <a:pPr algn="ctr"/>
                      <a:r>
                        <a:rPr lang="en-GB" sz="3200" dirty="0">
                          <a:latin typeface="Century Gothic"/>
                        </a:rPr>
                        <a:t>14%</a:t>
                      </a:r>
                      <a:endParaRPr lang="en-GB" sz="3200" dirty="0">
                        <a:latin typeface="Century Gothic" panose="020B0502020202020204" pitchFamily="34" charset="0"/>
                      </a:endParaRPr>
                    </a:p>
                  </a:txBody>
                  <a:tcPr anchor="ctr"/>
                </a:tc>
                <a:tc>
                  <a:txBody>
                    <a:bodyPr/>
                    <a:lstStyle/>
                    <a:p>
                      <a:pPr algn="ctr"/>
                      <a:r>
                        <a:rPr lang="en-GB" sz="3200" dirty="0">
                          <a:latin typeface="Century Gothic" panose="020B0502020202020204" pitchFamily="34" charset="0"/>
                        </a:rPr>
                        <a:t>15%</a:t>
                      </a:r>
                    </a:p>
                  </a:txBody>
                  <a:tcPr anchor="ctr"/>
                </a:tc>
                <a:extLst>
                  <a:ext uri="{0D108BD9-81ED-4DB2-BD59-A6C34878D82A}">
                    <a16:rowId xmlns:a16="http://schemas.microsoft.com/office/drawing/2014/main" val="3875120413"/>
                  </a:ext>
                </a:extLst>
              </a:tr>
            </a:tbl>
          </a:graphicData>
        </a:graphic>
      </p:graphicFrame>
      <p:sp>
        <p:nvSpPr>
          <p:cNvPr id="9" name="Title 4">
            <a:extLst>
              <a:ext uri="{FF2B5EF4-FFF2-40B4-BE49-F238E27FC236}">
                <a16:creationId xmlns:a16="http://schemas.microsoft.com/office/drawing/2014/main" id="{42BB798E-EF67-42E1-BECC-6E13394F62AB}"/>
              </a:ext>
            </a:extLst>
          </p:cNvPr>
          <p:cNvSpPr txBox="1">
            <a:spLocks/>
          </p:cNvSpPr>
          <p:nvPr/>
        </p:nvSpPr>
        <p:spPr>
          <a:xfrm>
            <a:off x="1593223" y="1011261"/>
            <a:ext cx="9782801" cy="6940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n-US" dirty="0">
                <a:solidFill>
                  <a:schemeClr val="tx2"/>
                </a:solidFill>
                <a:latin typeface="Century Gothic" panose="020B0502020202020204" pitchFamily="34" charset="0"/>
              </a:rPr>
              <a:t>Our results in English: </a:t>
            </a:r>
            <a:endParaRPr lang="en-GB"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8997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593435" y="882462"/>
            <a:ext cx="9782801" cy="694087"/>
          </a:xfrm>
        </p:spPr>
        <p:txBody>
          <a:bodyPr>
            <a:noAutofit/>
          </a:bodyPr>
          <a:lstStyle/>
          <a:p>
            <a:pPr>
              <a:lnSpc>
                <a:spcPct val="150000"/>
              </a:lnSpc>
            </a:pPr>
            <a:r>
              <a:rPr lang="en-US" sz="3200" b="1" dirty="0">
                <a:solidFill>
                  <a:srgbClr val="0070C0"/>
                </a:solidFill>
                <a:latin typeface="Century Gothic" panose="020B0502020202020204" pitchFamily="34" charset="0"/>
              </a:rPr>
              <a:t>English at SMC:</a:t>
            </a:r>
            <a:br>
              <a:rPr lang="en-US" sz="3200" b="1" dirty="0">
                <a:solidFill>
                  <a:srgbClr val="0070C0"/>
                </a:solidFill>
                <a:latin typeface="Century Gothic" panose="020B0502020202020204" pitchFamily="34" charset="0"/>
              </a:rPr>
            </a:br>
            <a:r>
              <a:rPr lang="en-US" sz="3200" b="1" dirty="0">
                <a:solidFill>
                  <a:srgbClr val="0070C0"/>
                </a:solidFill>
                <a:latin typeface="Century Gothic" panose="020B0502020202020204" pitchFamily="34" charset="0"/>
              </a:rPr>
              <a:t>What can I do to support my child?</a:t>
            </a:r>
            <a:endParaRPr lang="en-GB" sz="32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589734" y="2158642"/>
            <a:ext cx="6373185" cy="4572000"/>
          </a:xfrm>
        </p:spPr>
        <p:txBody>
          <a:bodyPr/>
          <a:lstStyle/>
          <a:p>
            <a:pPr>
              <a:buFont typeface="Arial" panose="020B0604020202020204" pitchFamily="34" charset="0"/>
              <a:buChar char="•"/>
            </a:pPr>
            <a:r>
              <a:rPr lang="en-US" dirty="0">
                <a:solidFill>
                  <a:schemeClr val="tx2"/>
                </a:solidFill>
                <a:latin typeface="Century Gothic" panose="020B0502020202020204" pitchFamily="34" charset="0"/>
              </a:rPr>
              <a:t>Revision strategies and techniques</a:t>
            </a:r>
          </a:p>
          <a:p>
            <a:pPr>
              <a:buFont typeface="Arial" panose="020B0604020202020204" pitchFamily="34" charset="0"/>
              <a:buChar char="•"/>
            </a:pPr>
            <a:r>
              <a:rPr lang="en-US" dirty="0">
                <a:solidFill>
                  <a:schemeClr val="tx2"/>
                </a:solidFill>
                <a:latin typeface="Century Gothic" panose="020B0502020202020204" pitchFamily="34" charset="0"/>
              </a:rPr>
              <a:t>Homework tasks</a:t>
            </a:r>
          </a:p>
          <a:p>
            <a:pPr>
              <a:buFont typeface="Arial" panose="020B0604020202020204" pitchFamily="34" charset="0"/>
              <a:buChar char="•"/>
            </a:pPr>
            <a:r>
              <a:rPr lang="en-US" dirty="0">
                <a:solidFill>
                  <a:schemeClr val="tx2"/>
                </a:solidFill>
                <a:latin typeface="Century Gothic" panose="020B0502020202020204" pitchFamily="34" charset="0"/>
              </a:rPr>
              <a:t>Revision guides</a:t>
            </a:r>
          </a:p>
          <a:p>
            <a:pPr>
              <a:buFont typeface="Arial" panose="020B0604020202020204" pitchFamily="34" charset="0"/>
              <a:buChar char="•"/>
            </a:pPr>
            <a:r>
              <a:rPr lang="en-US" dirty="0">
                <a:solidFill>
                  <a:schemeClr val="tx2"/>
                </a:solidFill>
                <a:latin typeface="Century Gothic" panose="020B0502020202020204" pitchFamily="34" charset="0"/>
              </a:rPr>
              <a:t>SMC English Twitter feed: </a:t>
            </a:r>
            <a:br>
              <a:rPr lang="en-US" dirty="0">
                <a:solidFill>
                  <a:schemeClr val="tx2"/>
                </a:solidFill>
                <a:latin typeface="Century Gothic" panose="020B0502020202020204" pitchFamily="34" charset="0"/>
              </a:rPr>
            </a:br>
            <a:r>
              <a:rPr lang="en-US" b="1" dirty="0">
                <a:solidFill>
                  <a:schemeClr val="tx2"/>
                </a:solidFill>
                <a:latin typeface="Century Gothic" panose="020B0502020202020204" pitchFamily="34" charset="0"/>
              </a:rPr>
              <a:t>@</a:t>
            </a:r>
            <a:r>
              <a:rPr lang="en-US" b="1" dirty="0" err="1">
                <a:solidFill>
                  <a:schemeClr val="tx2"/>
                </a:solidFill>
                <a:latin typeface="Century Gothic" panose="020B0502020202020204" pitchFamily="34" charset="0"/>
              </a:rPr>
              <a:t>StMarysEnglish</a:t>
            </a:r>
            <a:endParaRPr lang="en-US" b="1" dirty="0">
              <a:solidFill>
                <a:schemeClr val="tx2"/>
              </a:solidFill>
              <a:latin typeface="Century Gothic" panose="020B0502020202020204" pitchFamily="34" charset="0"/>
            </a:endParaRPr>
          </a:p>
          <a:p>
            <a:endParaRPr lang="en-GB" dirty="0"/>
          </a:p>
        </p:txBody>
      </p:sp>
      <p:pic>
        <p:nvPicPr>
          <p:cNvPr id="10" name="Picture 9">
            <a:extLst>
              <a:ext uri="{FF2B5EF4-FFF2-40B4-BE49-F238E27FC236}">
                <a16:creationId xmlns:a16="http://schemas.microsoft.com/office/drawing/2014/main" id="{788C9C6E-B26A-402E-B074-A353FF1DFD4B}"/>
              </a:ext>
            </a:extLst>
          </p:cNvPr>
          <p:cNvPicPr>
            <a:picLocks noChangeAspect="1"/>
          </p:cNvPicPr>
          <p:nvPr/>
        </p:nvPicPr>
        <p:blipFill>
          <a:blip r:embed="rId3"/>
          <a:stretch>
            <a:fillRect/>
          </a:stretch>
        </p:blipFill>
        <p:spPr>
          <a:xfrm>
            <a:off x="8058824" y="2189717"/>
            <a:ext cx="3668361" cy="3985054"/>
          </a:xfrm>
          <a:prstGeom prst="rect">
            <a:avLst/>
          </a:prstGeom>
          <a:ln>
            <a:solidFill>
              <a:srgbClr val="7030A0"/>
            </a:solidFill>
          </a:ln>
        </p:spPr>
      </p:pic>
    </p:spTree>
    <p:extLst>
      <p:ext uri="{BB962C8B-B14F-4D97-AF65-F5344CB8AC3E}">
        <p14:creationId xmlns:p14="http://schemas.microsoft.com/office/powerpoint/2010/main" val="20131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676289" y="1155729"/>
            <a:ext cx="9782801" cy="694087"/>
          </a:xfrm>
        </p:spPr>
        <p:txBody>
          <a:bodyPr>
            <a:noAutofit/>
          </a:bodyPr>
          <a:lstStyle/>
          <a:p>
            <a:pPr>
              <a:lnSpc>
                <a:spcPct val="150000"/>
              </a:lnSpc>
            </a:pPr>
            <a:r>
              <a:rPr lang="en-US" b="1" dirty="0">
                <a:solidFill>
                  <a:srgbClr val="0070C0"/>
                </a:solidFill>
                <a:latin typeface="Century Gothic" panose="020B0502020202020204" pitchFamily="34" charset="0"/>
              </a:rPr>
              <a:t>Humanities at SMC: Year 10 updates</a:t>
            </a:r>
            <a:br>
              <a:rPr lang="en-US" b="1" dirty="0">
                <a:solidFill>
                  <a:srgbClr val="0070C0"/>
                </a:solidFill>
                <a:latin typeface="Century Gothic" panose="020B0502020202020204" pitchFamily="34" charset="0"/>
              </a:rPr>
            </a:br>
            <a:endParaRPr lang="en-GB"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557908" y="1644805"/>
            <a:ext cx="3984015" cy="4699524"/>
          </a:xfrm>
        </p:spPr>
        <p:txBody>
          <a:bodyPr vert="horz" lIns="91440" tIns="45720" rIns="91440" bIns="45720" rtlCol="0" anchor="t">
            <a:normAutofit fontScale="62500" lnSpcReduction="20000"/>
          </a:bodyPr>
          <a:lstStyle/>
          <a:p>
            <a:pPr marL="0" indent="0" algn="ctr">
              <a:buNone/>
            </a:pPr>
            <a:r>
              <a:rPr lang="en-GB" sz="5200" b="1" u="sng" dirty="0">
                <a:solidFill>
                  <a:schemeClr val="tx2"/>
                </a:solidFill>
                <a:latin typeface="Century Gothic" panose="020B0502020202020204" pitchFamily="34" charset="0"/>
              </a:rPr>
              <a:t>Geography</a:t>
            </a:r>
          </a:p>
          <a:p>
            <a:pPr marL="0" indent="0" algn="ctr">
              <a:buNone/>
            </a:pPr>
            <a:endParaRPr lang="en-GB" dirty="0">
              <a:solidFill>
                <a:schemeClr val="tx2"/>
              </a:solidFill>
              <a:latin typeface="Century Gothic" panose="020B0502020202020204" pitchFamily="34" charset="0"/>
            </a:endParaRPr>
          </a:p>
          <a:p>
            <a:pPr marL="0" indent="0" algn="ctr">
              <a:buNone/>
            </a:pPr>
            <a:endParaRPr lang="en-GB" dirty="0">
              <a:solidFill>
                <a:schemeClr val="tx2"/>
              </a:solidFill>
              <a:latin typeface="Century Gothic" panose="020B0502020202020204" pitchFamily="34" charset="0"/>
            </a:endParaRPr>
          </a:p>
          <a:p>
            <a:pPr marL="0" indent="0" algn="ctr">
              <a:buNone/>
            </a:pPr>
            <a:r>
              <a:rPr lang="en-GB" dirty="0">
                <a:solidFill>
                  <a:schemeClr val="tx2"/>
                </a:solidFill>
                <a:latin typeface="Century Gothic"/>
              </a:rPr>
              <a:t>Component 1: Examination on 3 out of a possible 11 Geography topics</a:t>
            </a:r>
          </a:p>
          <a:p>
            <a:pPr marL="0" indent="0" algn="ctr">
              <a:buNone/>
            </a:pPr>
            <a:endParaRPr lang="en-GB" dirty="0">
              <a:solidFill>
                <a:schemeClr val="tx2"/>
              </a:solidFill>
              <a:latin typeface="Century Gothic" panose="020B0502020202020204" pitchFamily="34" charset="0"/>
            </a:endParaRPr>
          </a:p>
          <a:p>
            <a:pPr marL="0" indent="0" algn="ctr">
              <a:buNone/>
            </a:pPr>
            <a:r>
              <a:rPr lang="en-GB" dirty="0">
                <a:solidFill>
                  <a:schemeClr val="tx2"/>
                </a:solidFill>
                <a:latin typeface="Century Gothic" panose="020B0502020202020204" pitchFamily="34" charset="0"/>
              </a:rPr>
              <a:t>Component 2: Examination on ‘problem solving’</a:t>
            </a:r>
          </a:p>
          <a:p>
            <a:pPr marL="0" indent="0" algn="ctr">
              <a:buNone/>
            </a:pPr>
            <a:endParaRPr lang="en-GB" dirty="0">
              <a:solidFill>
                <a:schemeClr val="tx2"/>
              </a:solidFill>
              <a:latin typeface="Century Gothic" panose="020B0502020202020204" pitchFamily="34" charset="0"/>
            </a:endParaRPr>
          </a:p>
          <a:p>
            <a:pPr marL="0" indent="0" algn="ctr">
              <a:buNone/>
            </a:pPr>
            <a:r>
              <a:rPr lang="en-GB" dirty="0">
                <a:solidFill>
                  <a:schemeClr val="tx2"/>
                </a:solidFill>
                <a:latin typeface="Century Gothic"/>
              </a:rPr>
              <a:t>Component 3: Examination on ‘fieldwork’ - </a:t>
            </a:r>
            <a:r>
              <a:rPr lang="en-GB" b="1" dirty="0">
                <a:solidFill>
                  <a:schemeClr val="tx2"/>
                </a:solidFill>
                <a:latin typeface="Century Gothic"/>
              </a:rPr>
              <a:t>shortened to 1 hour 15 minutes as no actual fieldwork was carried out. This paper is now all theoretical.</a:t>
            </a:r>
            <a:endParaRPr lang="en-GB" b="1">
              <a:solidFill>
                <a:schemeClr val="tx2"/>
              </a:solidFill>
              <a:latin typeface="Century Gothic" panose="020B0502020202020204" pitchFamily="34" charset="0"/>
            </a:endParaRPr>
          </a:p>
          <a:p>
            <a:pPr marL="246380" indent="-246380"/>
            <a:endParaRPr lang="en-GB" dirty="0"/>
          </a:p>
        </p:txBody>
      </p:sp>
      <p:sp>
        <p:nvSpPr>
          <p:cNvPr id="7" name="Arrow: Down 6">
            <a:extLst>
              <a:ext uri="{FF2B5EF4-FFF2-40B4-BE49-F238E27FC236}">
                <a16:creationId xmlns:a16="http://schemas.microsoft.com/office/drawing/2014/main" id="{200934BA-96FA-4303-B24B-051D20AB20AC}"/>
              </a:ext>
            </a:extLst>
          </p:cNvPr>
          <p:cNvSpPr/>
          <p:nvPr/>
        </p:nvSpPr>
        <p:spPr>
          <a:xfrm>
            <a:off x="3234183" y="2166999"/>
            <a:ext cx="504056" cy="6940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3">
            <a:extLst>
              <a:ext uri="{FF2B5EF4-FFF2-40B4-BE49-F238E27FC236}">
                <a16:creationId xmlns:a16="http://schemas.microsoft.com/office/drawing/2014/main" id="{0E3E78D3-CCF5-4E6C-9F13-87EA714F9681}"/>
              </a:ext>
            </a:extLst>
          </p:cNvPr>
          <p:cNvSpPr txBox="1">
            <a:spLocks/>
          </p:cNvSpPr>
          <p:nvPr/>
        </p:nvSpPr>
        <p:spPr>
          <a:xfrm>
            <a:off x="7390556" y="1715653"/>
            <a:ext cx="4352086" cy="4827049"/>
          </a:xfrm>
          <a:prstGeom prst="rect">
            <a:avLst/>
          </a:prstGeom>
        </p:spPr>
        <p:txBody>
          <a:bodyPr vert="horz" lIns="91440" tIns="45720" rIns="91440" bIns="45720" rtlCol="0" anchor="t">
            <a:normAutofit fontScale="3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ctr">
              <a:buNone/>
            </a:pPr>
            <a:r>
              <a:rPr lang="en-GB" sz="11100" b="1" u="sng" dirty="0">
                <a:solidFill>
                  <a:schemeClr val="tx2"/>
                </a:solidFill>
                <a:latin typeface="Century Gothic" panose="020B0502020202020204" pitchFamily="34" charset="0"/>
              </a:rPr>
              <a:t>History</a:t>
            </a:r>
          </a:p>
          <a:p>
            <a:pPr marL="0" indent="0" algn="ctr">
              <a:buNone/>
            </a:pPr>
            <a:endParaRPr lang="en-GB" sz="5400" dirty="0">
              <a:solidFill>
                <a:schemeClr val="tx2"/>
              </a:solidFill>
              <a:latin typeface="Century Gothic" panose="020B0502020202020204" pitchFamily="34" charset="0"/>
            </a:endParaRPr>
          </a:p>
          <a:p>
            <a:pPr marL="0" indent="0" algn="ctr">
              <a:buNone/>
            </a:pPr>
            <a:endParaRPr lang="en-GB" sz="5400" dirty="0">
              <a:solidFill>
                <a:schemeClr val="tx2"/>
              </a:solidFill>
              <a:latin typeface="Century Gothic" panose="020B0502020202020204" pitchFamily="34" charset="0"/>
            </a:endParaRPr>
          </a:p>
          <a:p>
            <a:pPr marL="0" indent="0" algn="ctr">
              <a:buNone/>
            </a:pPr>
            <a:r>
              <a:rPr lang="en-GB" sz="5400" dirty="0">
                <a:solidFill>
                  <a:schemeClr val="tx2"/>
                </a:solidFill>
                <a:latin typeface="Century Gothic" panose="020B0502020202020204" pitchFamily="34" charset="0"/>
              </a:rPr>
              <a:t>Paper 1: Medicine in Britain c.1250-present and The British Sector of the Western Front / WW1</a:t>
            </a:r>
          </a:p>
          <a:p>
            <a:pPr marL="0" indent="0" algn="ctr">
              <a:buNone/>
            </a:pPr>
            <a:endParaRPr lang="en-GB" sz="5400" dirty="0">
              <a:solidFill>
                <a:schemeClr val="tx2"/>
              </a:solidFill>
              <a:latin typeface="Century Gothic" panose="020B0502020202020204" pitchFamily="34" charset="0"/>
            </a:endParaRPr>
          </a:p>
          <a:p>
            <a:pPr marL="0" indent="0" algn="ctr">
              <a:buNone/>
            </a:pPr>
            <a:r>
              <a:rPr lang="en-GB" sz="5400" dirty="0">
                <a:solidFill>
                  <a:schemeClr val="tx2"/>
                </a:solidFill>
                <a:latin typeface="Century Gothic"/>
              </a:rPr>
              <a:t>Paper 2: The American West c.1835-1895.  </a:t>
            </a:r>
            <a:r>
              <a:rPr lang="en-GB" sz="5400" b="1" dirty="0">
                <a:solidFill>
                  <a:schemeClr val="tx2"/>
                </a:solidFill>
                <a:latin typeface="Century Gothic"/>
              </a:rPr>
              <a:t>shortened to 55 minutes due to the removal of the 'Elizabeth' content.</a:t>
            </a:r>
            <a:endParaRPr lang="en-GB" sz="5400" dirty="0">
              <a:solidFill>
                <a:schemeClr val="tx2"/>
              </a:solidFill>
              <a:ea typeface="+mn-lt"/>
              <a:cs typeface="+mn-lt"/>
            </a:endParaRPr>
          </a:p>
          <a:p>
            <a:pPr marL="0" indent="0" algn="ctr">
              <a:buNone/>
            </a:pPr>
            <a:endParaRPr lang="en-GB" sz="5400" dirty="0">
              <a:solidFill>
                <a:schemeClr val="tx2"/>
              </a:solidFill>
              <a:latin typeface="Century Gothic" panose="020B0502020202020204" pitchFamily="34" charset="0"/>
            </a:endParaRPr>
          </a:p>
          <a:p>
            <a:pPr marL="0" indent="0" algn="ctr">
              <a:buNone/>
            </a:pPr>
            <a:r>
              <a:rPr lang="en-GB" sz="5400" dirty="0">
                <a:solidFill>
                  <a:schemeClr val="tx2"/>
                </a:solidFill>
                <a:latin typeface="Century Gothic" panose="020B0502020202020204" pitchFamily="34" charset="0"/>
              </a:rPr>
              <a:t>Paper 3: Weimar and Nazi Germany, 1918-39</a:t>
            </a:r>
          </a:p>
          <a:p>
            <a:pPr marL="246380" indent="-246380"/>
            <a:endParaRPr lang="en-GB" dirty="0"/>
          </a:p>
        </p:txBody>
      </p:sp>
      <p:sp>
        <p:nvSpPr>
          <p:cNvPr id="12" name="Arrow: Down 11">
            <a:extLst>
              <a:ext uri="{FF2B5EF4-FFF2-40B4-BE49-F238E27FC236}">
                <a16:creationId xmlns:a16="http://schemas.microsoft.com/office/drawing/2014/main" id="{8B7DDFC3-5FCE-4D84-B871-238C07F3B6A1}"/>
              </a:ext>
            </a:extLst>
          </p:cNvPr>
          <p:cNvSpPr/>
          <p:nvPr/>
        </p:nvSpPr>
        <p:spPr>
          <a:xfrm>
            <a:off x="9247003" y="2280354"/>
            <a:ext cx="504056" cy="6940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E3C87C3-C0A2-459E-9C09-42038A272865}"/>
              </a:ext>
            </a:extLst>
          </p:cNvPr>
          <p:cNvSpPr/>
          <p:nvPr/>
        </p:nvSpPr>
        <p:spPr>
          <a:xfrm>
            <a:off x="5621307" y="1892730"/>
            <a:ext cx="1574379" cy="1631216"/>
          </a:xfrm>
          <a:prstGeom prst="rect">
            <a:avLst/>
          </a:prstGeom>
        </p:spPr>
        <p:txBody>
          <a:bodyPr wrap="square">
            <a:spAutoFit/>
          </a:bodyPr>
          <a:lstStyle/>
          <a:p>
            <a:pPr algn="ctr"/>
            <a:r>
              <a:rPr lang="en-GB" sz="2000" b="1" dirty="0">
                <a:solidFill>
                  <a:srgbClr val="0070C0"/>
                </a:solidFill>
                <a:latin typeface="Century Gothic" panose="020B0502020202020204" pitchFamily="34" charset="0"/>
              </a:rPr>
              <a:t>What will my child have to do in their exams?</a:t>
            </a:r>
          </a:p>
        </p:txBody>
      </p:sp>
    </p:spTree>
    <p:extLst>
      <p:ext uri="{BB962C8B-B14F-4D97-AF65-F5344CB8AC3E}">
        <p14:creationId xmlns:p14="http://schemas.microsoft.com/office/powerpoint/2010/main" val="10501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699636" y="1732618"/>
            <a:ext cx="9782801" cy="694087"/>
          </a:xfrm>
        </p:spPr>
        <p:txBody>
          <a:bodyPr>
            <a:noAutofit/>
          </a:bodyPr>
          <a:lstStyle/>
          <a:p>
            <a:pPr>
              <a:lnSpc>
                <a:spcPct val="150000"/>
              </a:lnSpc>
            </a:pPr>
            <a:r>
              <a:rPr lang="en-US" b="1" dirty="0">
                <a:solidFill>
                  <a:srgbClr val="0070C0"/>
                </a:solidFill>
                <a:latin typeface="Century Gothic" panose="020B0502020202020204" pitchFamily="34" charset="0"/>
              </a:rPr>
              <a:t>Humanities at SMC: </a:t>
            </a:r>
            <a:br>
              <a:rPr lang="en-US" b="1" dirty="0">
                <a:solidFill>
                  <a:srgbClr val="0070C0"/>
                </a:solidFill>
                <a:latin typeface="Century Gothic" panose="020B0502020202020204" pitchFamily="34" charset="0"/>
              </a:rPr>
            </a:br>
            <a:r>
              <a:rPr lang="en-US" b="1" dirty="0">
                <a:solidFill>
                  <a:srgbClr val="0070C0"/>
                </a:solidFill>
                <a:latin typeface="Century Gothic" panose="020B0502020202020204" pitchFamily="34" charset="0"/>
              </a:rPr>
              <a:t>What can I do to support my child?</a:t>
            </a:r>
            <a:br>
              <a:rPr lang="en-US" b="1" dirty="0">
                <a:solidFill>
                  <a:srgbClr val="0070C0"/>
                </a:solidFill>
                <a:latin typeface="Century Gothic" panose="020B0502020202020204" pitchFamily="34" charset="0"/>
              </a:rPr>
            </a:br>
            <a:endParaRPr lang="en-GB"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557908" y="1658975"/>
            <a:ext cx="9577064" cy="4883727"/>
          </a:xfrm>
        </p:spPr>
        <p:txBody>
          <a:bodyPr vert="horz" lIns="91440" tIns="45720" rIns="91440" bIns="45720" rtlCol="0" anchor="t">
            <a:normAutofit fontScale="32500" lnSpcReduction="20000"/>
          </a:bodyPr>
          <a:lstStyle/>
          <a:p>
            <a:pPr marL="246380" indent="-246380">
              <a:lnSpc>
                <a:spcPct val="170000"/>
              </a:lnSpc>
              <a:buFont typeface="Arial" panose="020B0604020202020204" pitchFamily="34" charset="0"/>
              <a:buChar char="•"/>
            </a:pPr>
            <a:r>
              <a:rPr lang="en-US" sz="5400" dirty="0">
                <a:solidFill>
                  <a:schemeClr val="tx2"/>
                </a:solidFill>
                <a:latin typeface="Century Gothic"/>
              </a:rPr>
              <a:t>Progress support sessions in History and Geography for selected cohorts on a Wednesday form time and Wednesday lunch</a:t>
            </a:r>
            <a:endParaRPr lang="en-US" dirty="0">
              <a:solidFill>
                <a:schemeClr val="tx2"/>
              </a:solidFill>
            </a:endParaRPr>
          </a:p>
          <a:p>
            <a:pPr marL="246380" indent="-246380">
              <a:lnSpc>
                <a:spcPct val="170000"/>
              </a:lnSpc>
              <a:buFont typeface="Arial" panose="020B0604020202020204" pitchFamily="34" charset="0"/>
              <a:buChar char="•"/>
            </a:pPr>
            <a:r>
              <a:rPr lang="en-US" sz="5400" dirty="0">
                <a:solidFill>
                  <a:schemeClr val="tx2"/>
                </a:solidFill>
                <a:latin typeface="Century Gothic"/>
              </a:rPr>
              <a:t>History and Geography revision: Tuesday lunch and after school. All are welcome to attend!</a:t>
            </a:r>
          </a:p>
          <a:p>
            <a:pPr marL="246380" indent="-246380">
              <a:lnSpc>
                <a:spcPct val="170000"/>
              </a:lnSpc>
              <a:buFont typeface="Arial" panose="020B0604020202020204" pitchFamily="34" charset="0"/>
              <a:buChar char="•"/>
            </a:pPr>
            <a:r>
              <a:rPr lang="en-US" sz="5400" dirty="0">
                <a:solidFill>
                  <a:schemeClr val="tx2"/>
                </a:solidFill>
                <a:latin typeface="Century Gothic"/>
              </a:rPr>
              <a:t>Weekly homework tasks</a:t>
            </a:r>
          </a:p>
          <a:p>
            <a:pPr marL="246380" indent="-246380">
              <a:lnSpc>
                <a:spcPct val="170000"/>
              </a:lnSpc>
              <a:buFont typeface="Arial" panose="020B0604020202020204" pitchFamily="34" charset="0"/>
              <a:buChar char="•"/>
            </a:pPr>
            <a:r>
              <a:rPr lang="en-US" sz="5400" dirty="0">
                <a:solidFill>
                  <a:schemeClr val="tx2"/>
                </a:solidFill>
                <a:latin typeface="Century Gothic"/>
              </a:rPr>
              <a:t>Revision guides</a:t>
            </a:r>
          </a:p>
          <a:p>
            <a:pPr marL="246380" indent="-246380">
              <a:lnSpc>
                <a:spcPct val="170000"/>
              </a:lnSpc>
              <a:buFont typeface="Arial" panose="020B0604020202020204" pitchFamily="34" charset="0"/>
              <a:buChar char="•"/>
            </a:pPr>
            <a:r>
              <a:rPr lang="en-US" sz="5400" dirty="0">
                <a:solidFill>
                  <a:schemeClr val="tx2"/>
                </a:solidFill>
                <a:latin typeface="Century Gothic"/>
              </a:rPr>
              <a:t>Post mock feedback</a:t>
            </a:r>
          </a:p>
          <a:p>
            <a:pPr marL="246380" indent="-246380">
              <a:lnSpc>
                <a:spcPct val="170000"/>
              </a:lnSpc>
              <a:buFont typeface="Arial" panose="020B0604020202020204" pitchFamily="34" charset="0"/>
              <a:buChar char="•"/>
            </a:pPr>
            <a:r>
              <a:rPr lang="en-US" sz="5400" dirty="0">
                <a:solidFill>
                  <a:schemeClr val="tx2"/>
                </a:solidFill>
                <a:latin typeface="Century Gothic"/>
              </a:rPr>
              <a:t>Ask your teacher for extra exam questions</a:t>
            </a:r>
          </a:p>
          <a:p>
            <a:pPr marL="246380" indent="-246380"/>
            <a:endParaRPr lang="en-GB" dirty="0"/>
          </a:p>
        </p:txBody>
      </p:sp>
      <p:sp>
        <p:nvSpPr>
          <p:cNvPr id="3" name="TextBox 2">
            <a:extLst>
              <a:ext uri="{FF2B5EF4-FFF2-40B4-BE49-F238E27FC236}">
                <a16:creationId xmlns:a16="http://schemas.microsoft.com/office/drawing/2014/main" id="{8F659797-4AF8-4BD4-A720-3F89FCFB42A7}"/>
              </a:ext>
            </a:extLst>
          </p:cNvPr>
          <p:cNvSpPr txBox="1"/>
          <p:nvPr/>
        </p:nvSpPr>
        <p:spPr>
          <a:xfrm>
            <a:off x="6973711" y="3327925"/>
            <a:ext cx="46968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SMC Geography Twitter feed: ​</a:t>
            </a:r>
            <a:br>
              <a:rPr lang="en-US" sz="2400" dirty="0">
                <a:latin typeface="Century Gothic"/>
              </a:rPr>
            </a:br>
            <a:r>
              <a:rPr lang="en-US" sz="2400" b="1" dirty="0">
                <a:latin typeface="Century Gothic"/>
              </a:rPr>
              <a:t>@geography_smc</a:t>
            </a:r>
          </a:p>
          <a:p>
            <a:endParaRPr lang="en-US" sz="2400" b="1" dirty="0">
              <a:latin typeface="Century Gothic"/>
            </a:endParaRPr>
          </a:p>
          <a:p>
            <a:r>
              <a:rPr lang="en-US" sz="2400" dirty="0">
                <a:latin typeface="Century Gothic"/>
              </a:rPr>
              <a:t>SMC History Twitter feed:</a:t>
            </a:r>
          </a:p>
          <a:p>
            <a:r>
              <a:rPr lang="en-US" sz="2400" b="1" dirty="0">
                <a:latin typeface="Century Gothic"/>
              </a:rPr>
              <a:t>@SMCHistoryDept</a:t>
            </a:r>
          </a:p>
        </p:txBody>
      </p:sp>
    </p:spTree>
    <p:extLst>
      <p:ext uri="{BB962C8B-B14F-4D97-AF65-F5344CB8AC3E}">
        <p14:creationId xmlns:p14="http://schemas.microsoft.com/office/powerpoint/2010/main" val="34942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377" y="1144830"/>
            <a:ext cx="8329031" cy="2520280"/>
          </a:xfrm>
        </p:spPr>
        <p:txBody>
          <a:bodyPr/>
          <a:lstStyle/>
          <a:p>
            <a:r>
              <a:rPr lang="en-US" dirty="0">
                <a:latin typeface="AstoriaExtraBold" panose="00000800000000000000" pitchFamily="2" charset="2"/>
              </a:rPr>
              <a:t>St Mary’s College</a:t>
            </a:r>
          </a:p>
        </p:txBody>
      </p:sp>
      <p:sp>
        <p:nvSpPr>
          <p:cNvPr id="3" name="Subtitle 2"/>
          <p:cNvSpPr>
            <a:spLocks noGrp="1"/>
          </p:cNvSpPr>
          <p:nvPr>
            <p:ph type="subTitle" idx="1"/>
          </p:nvPr>
        </p:nvSpPr>
        <p:spPr>
          <a:xfrm>
            <a:off x="2444377" y="3804905"/>
            <a:ext cx="9338667" cy="1116085"/>
          </a:xfrm>
        </p:spPr>
        <p:txBody>
          <a:bodyPr>
            <a:normAutofit fontScale="85000" lnSpcReduction="10000"/>
          </a:bodyPr>
          <a:lstStyle/>
          <a:p>
            <a:r>
              <a:rPr lang="en-US" sz="5400" b="1" dirty="0">
                <a:solidFill>
                  <a:schemeClr val="accent4">
                    <a:lumMod val="50000"/>
                  </a:schemeClr>
                </a:solidFill>
                <a:latin typeface="Century Gothic" panose="020B0502020202020204" pitchFamily="34" charset="0"/>
              </a:rPr>
              <a:t>Revision and exam preparation</a:t>
            </a:r>
          </a:p>
          <a:p>
            <a:endParaRPr lang="en-US" sz="5400" b="1" dirty="0">
              <a:solidFill>
                <a:schemeClr val="bg2">
                  <a:lumMod val="50000"/>
                </a:schemeClr>
              </a:solidFill>
              <a:latin typeface="Century Gothic" panose="020B0502020202020204" pitchFamily="34" charset="0"/>
            </a:endParaRPr>
          </a:p>
        </p:txBody>
      </p:sp>
      <p:sp>
        <p:nvSpPr>
          <p:cNvPr id="5" name="Subtitle 2"/>
          <p:cNvSpPr txBox="1">
            <a:spLocks/>
          </p:cNvSpPr>
          <p:nvPr/>
        </p:nvSpPr>
        <p:spPr>
          <a:xfrm>
            <a:off x="3934172" y="172800"/>
            <a:ext cx="8293792"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3000" dirty="0">
                <a:solidFill>
                  <a:schemeClr val="tx1">
                    <a:lumMod val="60000"/>
                    <a:lumOff val="40000"/>
                  </a:schemeClr>
                </a:solidFill>
                <a:latin typeface="Century Gothic" panose="020B0502020202020204" pitchFamily="34" charset="0"/>
              </a:rPr>
              <a:t>World class thinking. World class achieving</a:t>
            </a:r>
            <a:r>
              <a:rPr lang="en-US" sz="3000" dirty="0">
                <a:solidFill>
                  <a:schemeClr val="tx1">
                    <a:lumMod val="60000"/>
                    <a:lumOff val="40000"/>
                  </a:schemeClr>
                </a:solidFill>
              </a:rPr>
              <a:t>.</a:t>
            </a:r>
          </a:p>
        </p:txBody>
      </p:sp>
      <p:pic>
        <p:nvPicPr>
          <p:cNvPr id="9" name="Picture 8">
            <a:extLst>
              <a:ext uri="{FF2B5EF4-FFF2-40B4-BE49-F238E27FC236}">
                <a16:creationId xmlns:a16="http://schemas.microsoft.com/office/drawing/2014/main" id="{8B3527F4-6A56-4915-A779-5E303BC93C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52C2EE0-E776-45A9-AE4B-F19DCCC2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60" y="4920990"/>
            <a:ext cx="5349157" cy="661297"/>
          </a:xfrm>
          <a:prstGeom prst="rect">
            <a:avLst/>
          </a:prstGeom>
        </p:spPr>
      </p:pic>
      <p:pic>
        <p:nvPicPr>
          <p:cNvPr id="8" name="Picture 7">
            <a:extLst>
              <a:ext uri="{FF2B5EF4-FFF2-40B4-BE49-F238E27FC236}">
                <a16:creationId xmlns:a16="http://schemas.microsoft.com/office/drawing/2014/main" id="{C4663423-93CD-48CA-8253-1DA0872D97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844824" cy="1844824"/>
          </a:xfrm>
          <a:prstGeom prst="rect">
            <a:avLst/>
          </a:prstGeom>
        </p:spPr>
      </p:pic>
    </p:spTree>
    <p:extLst>
      <p:ext uri="{BB962C8B-B14F-4D97-AF65-F5344CB8AC3E}">
        <p14:creationId xmlns:p14="http://schemas.microsoft.com/office/powerpoint/2010/main" val="196189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699636" y="268933"/>
            <a:ext cx="9782801" cy="694087"/>
          </a:xfrm>
        </p:spPr>
        <p:txBody>
          <a:bodyPr>
            <a:noAutofit/>
          </a:bodyPr>
          <a:lstStyle/>
          <a:p>
            <a:pPr>
              <a:lnSpc>
                <a:spcPct val="100000"/>
              </a:lnSpc>
            </a:pPr>
            <a:r>
              <a:rPr lang="en-US" sz="4800" b="1" dirty="0">
                <a:solidFill>
                  <a:srgbClr val="0070C0"/>
                </a:solidFill>
                <a:latin typeface="Century Gothic" panose="020B0502020202020204" pitchFamily="34" charset="0"/>
              </a:rPr>
              <a:t>Doing Your Revision</a:t>
            </a:r>
            <a:endParaRPr lang="en-GB" sz="48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449311" y="914641"/>
            <a:ext cx="9577064" cy="4572000"/>
          </a:xfrm>
        </p:spPr>
        <p:txBody>
          <a:bodyPr vert="horz" lIns="91440" tIns="45720" rIns="91440" bIns="45720" rtlCol="0" anchor="t">
            <a:normAutofit fontScale="25000" lnSpcReduction="20000"/>
          </a:bodyPr>
          <a:lstStyle/>
          <a:p>
            <a:pPr marL="246380" indent="-246380">
              <a:lnSpc>
                <a:spcPct val="170000"/>
              </a:lnSpc>
              <a:buFont typeface="Arial" panose="020B0604020202020204" pitchFamily="34" charset="0"/>
              <a:buChar char="•"/>
            </a:pPr>
            <a:r>
              <a:rPr lang="en-US" sz="8000" b="1" dirty="0">
                <a:solidFill>
                  <a:schemeClr val="tx2"/>
                </a:solidFill>
                <a:latin typeface="Century Gothic"/>
              </a:rPr>
              <a:t>Active revision </a:t>
            </a:r>
            <a:r>
              <a:rPr lang="en-US" sz="8000" dirty="0">
                <a:solidFill>
                  <a:schemeClr val="tx2"/>
                </a:solidFill>
                <a:latin typeface="Century Gothic"/>
              </a:rPr>
              <a:t>is the most effective way to revise – don’t just sit there, do something!</a:t>
            </a:r>
          </a:p>
          <a:p>
            <a:pPr marL="246380" indent="-246380">
              <a:lnSpc>
                <a:spcPct val="170000"/>
              </a:lnSpc>
              <a:buFont typeface="Arial" panose="020B0604020202020204" pitchFamily="34" charset="0"/>
              <a:buChar char="•"/>
            </a:pPr>
            <a:r>
              <a:rPr lang="en-US" sz="8000" dirty="0">
                <a:solidFill>
                  <a:schemeClr val="tx2"/>
                </a:solidFill>
                <a:latin typeface="Century Gothic"/>
              </a:rPr>
              <a:t>Revise with the </a:t>
            </a:r>
            <a:r>
              <a:rPr lang="en-US" sz="8000" b="1" dirty="0">
                <a:solidFill>
                  <a:schemeClr val="tx2"/>
                </a:solidFill>
                <a:latin typeface="Century Gothic"/>
              </a:rPr>
              <a:t>exam</a:t>
            </a:r>
            <a:r>
              <a:rPr lang="en-US" sz="8000" dirty="0">
                <a:solidFill>
                  <a:schemeClr val="tx2"/>
                </a:solidFill>
                <a:latin typeface="Century Gothic"/>
              </a:rPr>
              <a:t> in mind – practice exam questions, complete them in timed conditions.</a:t>
            </a:r>
            <a:endParaRPr lang="en-US" sz="8000" dirty="0">
              <a:solidFill>
                <a:schemeClr val="tx2"/>
              </a:solidFill>
              <a:latin typeface="Century Gothic" panose="020B0502020202020204" pitchFamily="34" charset="0"/>
            </a:endParaRPr>
          </a:p>
          <a:p>
            <a:pPr marL="246380" indent="-246380">
              <a:lnSpc>
                <a:spcPct val="170000"/>
              </a:lnSpc>
              <a:buFont typeface="Arial" panose="020B0604020202020204" pitchFamily="34" charset="0"/>
              <a:buChar char="•"/>
            </a:pPr>
            <a:r>
              <a:rPr lang="en-US" sz="8000" dirty="0">
                <a:solidFill>
                  <a:schemeClr val="tx2"/>
                </a:solidFill>
                <a:latin typeface="Century Gothic"/>
              </a:rPr>
              <a:t>Write your own </a:t>
            </a:r>
            <a:r>
              <a:rPr lang="en-US" sz="8000" b="1" dirty="0">
                <a:solidFill>
                  <a:schemeClr val="tx2"/>
                </a:solidFill>
                <a:latin typeface="Century Gothic"/>
              </a:rPr>
              <a:t>revision notes </a:t>
            </a:r>
            <a:r>
              <a:rPr lang="en-US" sz="8000" dirty="0">
                <a:solidFill>
                  <a:schemeClr val="tx2"/>
                </a:solidFill>
                <a:latin typeface="Century Gothic"/>
              </a:rPr>
              <a:t>– </a:t>
            </a:r>
            <a:r>
              <a:rPr lang="en-US" sz="8000" dirty="0" err="1">
                <a:solidFill>
                  <a:schemeClr val="tx2"/>
                </a:solidFill>
                <a:latin typeface="Century Gothic"/>
              </a:rPr>
              <a:t>summarise</a:t>
            </a:r>
            <a:r>
              <a:rPr lang="en-US" sz="8000" dirty="0">
                <a:solidFill>
                  <a:schemeClr val="tx2"/>
                </a:solidFill>
                <a:latin typeface="Century Gothic"/>
              </a:rPr>
              <a:t> the information you have to learn first.</a:t>
            </a:r>
            <a:endParaRPr lang="en-US" sz="8000" dirty="0">
              <a:solidFill>
                <a:schemeClr val="tx2"/>
              </a:solidFill>
              <a:latin typeface="Century Gothic" panose="020B0502020202020204" pitchFamily="34" charset="0"/>
            </a:endParaRPr>
          </a:p>
          <a:p>
            <a:pPr marL="246380" indent="-246380">
              <a:lnSpc>
                <a:spcPct val="170000"/>
              </a:lnSpc>
              <a:buFont typeface="Arial" panose="020B0604020202020204" pitchFamily="34" charset="0"/>
              <a:buChar char="•"/>
            </a:pPr>
            <a:r>
              <a:rPr lang="en-US" sz="8000" dirty="0">
                <a:solidFill>
                  <a:schemeClr val="tx2"/>
                </a:solidFill>
                <a:latin typeface="Century Gothic"/>
              </a:rPr>
              <a:t>Use your revision notes to </a:t>
            </a:r>
            <a:r>
              <a:rPr lang="en-US" sz="8000" b="1" dirty="0">
                <a:solidFill>
                  <a:schemeClr val="tx2"/>
                </a:solidFill>
                <a:latin typeface="Century Gothic"/>
              </a:rPr>
              <a:t>test and re-test </a:t>
            </a:r>
            <a:r>
              <a:rPr lang="en-US" sz="8000" dirty="0">
                <a:solidFill>
                  <a:schemeClr val="tx2"/>
                </a:solidFill>
                <a:latin typeface="Century Gothic"/>
              </a:rPr>
              <a:t>yourself.</a:t>
            </a:r>
            <a:endParaRPr lang="en-US" sz="8000" dirty="0">
              <a:solidFill>
                <a:schemeClr val="tx2"/>
              </a:solidFill>
              <a:latin typeface="Century Gothic" panose="020B0502020202020204" pitchFamily="34" charset="0"/>
            </a:endParaRPr>
          </a:p>
          <a:p>
            <a:pPr marL="246380" indent="-246380">
              <a:lnSpc>
                <a:spcPct val="170000"/>
              </a:lnSpc>
              <a:buFont typeface="Arial" panose="020B0604020202020204" pitchFamily="34" charset="0"/>
              <a:buChar char="•"/>
            </a:pPr>
            <a:r>
              <a:rPr lang="en-US" sz="8000" dirty="0">
                <a:solidFill>
                  <a:schemeClr val="tx2"/>
                </a:solidFill>
                <a:latin typeface="Century Gothic"/>
              </a:rPr>
              <a:t>Take advantage of </a:t>
            </a:r>
            <a:r>
              <a:rPr lang="en-US" sz="8000" b="1" dirty="0">
                <a:solidFill>
                  <a:schemeClr val="tx2"/>
                </a:solidFill>
                <a:latin typeface="Century Gothic"/>
              </a:rPr>
              <a:t>technology</a:t>
            </a:r>
            <a:r>
              <a:rPr lang="en-US" sz="8000" dirty="0">
                <a:solidFill>
                  <a:schemeClr val="tx2"/>
                </a:solidFill>
                <a:latin typeface="Century Gothic"/>
              </a:rPr>
              <a:t> – there are lots of great apps and websites to help you.</a:t>
            </a:r>
          </a:p>
          <a:p>
            <a:pPr marL="246380" indent="-246380">
              <a:lnSpc>
                <a:spcPct val="170000"/>
              </a:lnSpc>
              <a:buFont typeface="Arial" panose="020B0604020202020204" pitchFamily="34" charset="0"/>
              <a:buChar char="•"/>
            </a:pPr>
            <a:r>
              <a:rPr lang="en-US" sz="8000" dirty="0">
                <a:solidFill>
                  <a:schemeClr val="tx2"/>
                </a:solidFill>
                <a:latin typeface="Century Gothic"/>
              </a:rPr>
              <a:t>Take advantage of </a:t>
            </a:r>
            <a:r>
              <a:rPr lang="en-US" sz="8000" b="1" dirty="0">
                <a:solidFill>
                  <a:schemeClr val="tx2"/>
                </a:solidFill>
                <a:latin typeface="Century Gothic"/>
              </a:rPr>
              <a:t>revision sessions </a:t>
            </a:r>
            <a:r>
              <a:rPr lang="en-US" sz="8000" dirty="0">
                <a:solidFill>
                  <a:schemeClr val="tx2"/>
                </a:solidFill>
                <a:latin typeface="Century Gothic"/>
              </a:rPr>
              <a:t>in school.</a:t>
            </a:r>
            <a:endParaRPr lang="en-US" sz="8000" dirty="0">
              <a:solidFill>
                <a:schemeClr val="tx2"/>
              </a:solidFill>
              <a:latin typeface="Century Gothic" panose="020B0502020202020204" pitchFamily="34" charset="0"/>
            </a:endParaRPr>
          </a:p>
          <a:p>
            <a:pPr marL="246380" indent="-246380"/>
            <a:endParaRPr lang="en-GB" dirty="0"/>
          </a:p>
        </p:txBody>
      </p:sp>
      <p:pic>
        <p:nvPicPr>
          <p:cNvPr id="6" name="Picture 5">
            <a:extLst>
              <a:ext uri="{FF2B5EF4-FFF2-40B4-BE49-F238E27FC236}">
                <a16:creationId xmlns:a16="http://schemas.microsoft.com/office/drawing/2014/main" id="{C61D76C4-C424-4AE9-A882-49CA390C0DE8}"/>
              </a:ext>
            </a:extLst>
          </p:cNvPr>
          <p:cNvPicPr>
            <a:picLocks noChangeAspect="1"/>
          </p:cNvPicPr>
          <p:nvPr/>
        </p:nvPicPr>
        <p:blipFill>
          <a:blip r:embed="rId3"/>
          <a:stretch>
            <a:fillRect/>
          </a:stretch>
        </p:blipFill>
        <p:spPr>
          <a:xfrm>
            <a:off x="9840848" y="4149080"/>
            <a:ext cx="1896555" cy="2215687"/>
          </a:xfrm>
          <a:prstGeom prst="rect">
            <a:avLst/>
          </a:prstGeom>
        </p:spPr>
      </p:pic>
    </p:spTree>
    <p:extLst>
      <p:ext uri="{BB962C8B-B14F-4D97-AF65-F5344CB8AC3E}">
        <p14:creationId xmlns:p14="http://schemas.microsoft.com/office/powerpoint/2010/main" val="12189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07C3-1392-484D-8851-541DC9F08770}"/>
              </a:ext>
            </a:extLst>
          </p:cNvPr>
          <p:cNvSpPr>
            <a:spLocks noGrp="1"/>
          </p:cNvSpPr>
          <p:nvPr>
            <p:ph type="title"/>
          </p:nvPr>
        </p:nvSpPr>
        <p:spPr>
          <a:xfrm>
            <a:off x="1562038" y="968627"/>
            <a:ext cx="2969487" cy="5582996"/>
          </a:xfrm>
        </p:spPr>
        <p:txBody>
          <a:bodyPr>
            <a:normAutofit fontScale="90000"/>
          </a:bodyPr>
          <a:lstStyle/>
          <a:p>
            <a:r>
              <a:rPr lang="en-US" sz="4400" b="1" u="sng" dirty="0">
                <a:solidFill>
                  <a:srgbClr val="0070C0"/>
                </a:solidFill>
                <a:latin typeface="Century Gothic"/>
              </a:rPr>
              <a:t>How should I spend an hour revising</a:t>
            </a:r>
            <a:r>
              <a:rPr lang="en-US" sz="4400" b="1" u="sng" dirty="0">
                <a:solidFill>
                  <a:srgbClr val="0070C0"/>
                </a:solidFill>
              </a:rPr>
              <a:t>?</a:t>
            </a:r>
            <a:br>
              <a:rPr lang="en-US" sz="4400" b="1" u="sng" dirty="0">
                <a:solidFill>
                  <a:srgbClr val="0070C0"/>
                </a:solidFill>
              </a:rPr>
            </a:br>
            <a:br>
              <a:rPr lang="en-US" sz="4400" b="1" u="sng" dirty="0"/>
            </a:br>
            <a:r>
              <a:rPr lang="en-US" sz="4400" dirty="0">
                <a:solidFill>
                  <a:schemeClr val="tx2"/>
                </a:solidFill>
                <a:latin typeface="Century Gothic"/>
              </a:rPr>
              <a:t>By using the memory clock!</a:t>
            </a:r>
            <a:br>
              <a:rPr lang="en-US" sz="4400" dirty="0">
                <a:solidFill>
                  <a:srgbClr val="0070C0"/>
                </a:solidFill>
              </a:rPr>
            </a:br>
            <a:endParaRPr lang="en-US" sz="4400" b="1" u="sng" dirty="0">
              <a:solidFill>
                <a:srgbClr val="0070C0"/>
              </a:solidFill>
            </a:endParaRPr>
          </a:p>
        </p:txBody>
      </p:sp>
      <p:pic>
        <p:nvPicPr>
          <p:cNvPr id="4" name="Picture 4" descr="Diagram&#10;&#10;Description automatically generated">
            <a:extLst>
              <a:ext uri="{FF2B5EF4-FFF2-40B4-BE49-F238E27FC236}">
                <a16:creationId xmlns:a16="http://schemas.microsoft.com/office/drawing/2014/main" id="{008AFBAE-3645-4322-83D1-71EC65AE9D66}"/>
              </a:ext>
            </a:extLst>
          </p:cNvPr>
          <p:cNvPicPr>
            <a:picLocks noGrp="1" noChangeAspect="1"/>
          </p:cNvPicPr>
          <p:nvPr>
            <p:ph idx="1"/>
          </p:nvPr>
        </p:nvPicPr>
        <p:blipFill rotWithShape="1">
          <a:blip r:embed="rId2"/>
          <a:srcRect t="16185" r="-160"/>
          <a:stretch/>
        </p:blipFill>
        <p:spPr>
          <a:xfrm>
            <a:off x="4539558" y="969637"/>
            <a:ext cx="7407025" cy="5139983"/>
          </a:xfrm>
        </p:spPr>
      </p:pic>
    </p:spTree>
    <p:extLst>
      <p:ext uri="{BB962C8B-B14F-4D97-AF65-F5344CB8AC3E}">
        <p14:creationId xmlns:p14="http://schemas.microsoft.com/office/powerpoint/2010/main" val="36161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F168-63B4-4E42-9415-53D7FEB152E0}"/>
              </a:ext>
            </a:extLst>
          </p:cNvPr>
          <p:cNvSpPr>
            <a:spLocks noGrp="1"/>
          </p:cNvSpPr>
          <p:nvPr>
            <p:ph type="title"/>
          </p:nvPr>
        </p:nvSpPr>
        <p:spPr/>
        <p:txBody>
          <a:bodyPr/>
          <a:lstStyle/>
          <a:p>
            <a:r>
              <a:rPr lang="en-US" b="1" dirty="0">
                <a:solidFill>
                  <a:srgbClr val="0070C0"/>
                </a:solidFill>
                <a:latin typeface="Century Gothic"/>
              </a:rPr>
              <a:t>What is the memory clock?</a:t>
            </a:r>
            <a:endParaRPr lang="en-US" dirty="0">
              <a:solidFill>
                <a:srgbClr val="0070C0"/>
              </a:solidFill>
              <a:latin typeface="Century Gothic"/>
            </a:endParaRPr>
          </a:p>
        </p:txBody>
      </p:sp>
      <p:sp>
        <p:nvSpPr>
          <p:cNvPr id="3" name="Content Placeholder 2">
            <a:extLst>
              <a:ext uri="{FF2B5EF4-FFF2-40B4-BE49-F238E27FC236}">
                <a16:creationId xmlns:a16="http://schemas.microsoft.com/office/drawing/2014/main" id="{F2E8DC5D-0B36-4099-8FF8-83FC7786A580}"/>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dirty="0">
                <a:solidFill>
                  <a:schemeClr val="tx2"/>
                </a:solidFill>
                <a:latin typeface="Century Gothic"/>
                <a:ea typeface="+mn-lt"/>
                <a:cs typeface="+mn-lt"/>
              </a:rPr>
              <a:t>This is our recommendation of how to spend each hour when revising.</a:t>
            </a:r>
            <a:endParaRPr lang="en-US" dirty="0">
              <a:solidFill>
                <a:schemeClr val="tx2"/>
              </a:solidFill>
              <a:latin typeface="Century Gothic"/>
            </a:endParaRPr>
          </a:p>
          <a:p>
            <a:pPr>
              <a:buFont typeface="Arial" panose="020B0604020202020204" pitchFamily="34" charset="0"/>
              <a:buChar char="•"/>
            </a:pPr>
            <a:r>
              <a:rPr lang="en-US" dirty="0">
                <a:solidFill>
                  <a:schemeClr val="tx2"/>
                </a:solidFill>
                <a:latin typeface="Century Gothic"/>
                <a:ea typeface="+mn-lt"/>
                <a:cs typeface="+mn-lt"/>
              </a:rPr>
              <a:t>Students can engage in ineffective revision which can limit their performance in examinations. Also, we are aware that it can be challenging to change students’ ingrained study habits. Therefore, we have designed a simple model to help clarify the most effective strategies and what these might look like over a period of an hour. It is our hope that this will help inform all students about the most effective strategies.</a:t>
            </a:r>
            <a:endParaRPr lang="en-US" dirty="0">
              <a:solidFill>
                <a:schemeClr val="tx2"/>
              </a:solidFill>
              <a:latin typeface="Century Gothic"/>
            </a:endParaRPr>
          </a:p>
          <a:p>
            <a:pPr marL="246380" indent="-246380"/>
            <a:endParaRPr lang="en-US" dirty="0"/>
          </a:p>
        </p:txBody>
      </p:sp>
    </p:spTree>
    <p:extLst>
      <p:ext uri="{BB962C8B-B14F-4D97-AF65-F5344CB8AC3E}">
        <p14:creationId xmlns:p14="http://schemas.microsoft.com/office/powerpoint/2010/main" val="11283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70B6-C0F2-419B-99AF-9D9F37BD6D3B}"/>
              </a:ext>
            </a:extLst>
          </p:cNvPr>
          <p:cNvSpPr>
            <a:spLocks noGrp="1"/>
          </p:cNvSpPr>
          <p:nvPr>
            <p:ph type="title"/>
          </p:nvPr>
        </p:nvSpPr>
        <p:spPr/>
        <p:txBody>
          <a:bodyPr>
            <a:normAutofit/>
          </a:bodyPr>
          <a:lstStyle/>
          <a:p>
            <a:r>
              <a:rPr lang="en-US" sz="4800" b="1" dirty="0">
                <a:solidFill>
                  <a:srgbClr val="0070C0"/>
                </a:solidFill>
                <a:latin typeface="Century Gothic"/>
              </a:rPr>
              <a:t>The memory clock explained...</a:t>
            </a:r>
          </a:p>
        </p:txBody>
      </p:sp>
      <p:graphicFrame>
        <p:nvGraphicFramePr>
          <p:cNvPr id="4" name="Table 4">
            <a:extLst>
              <a:ext uri="{FF2B5EF4-FFF2-40B4-BE49-F238E27FC236}">
                <a16:creationId xmlns:a16="http://schemas.microsoft.com/office/drawing/2014/main" id="{D93165B2-CF8A-4498-B053-AD1F9DD70726}"/>
              </a:ext>
            </a:extLst>
          </p:cNvPr>
          <p:cNvGraphicFramePr>
            <a:graphicFrameLocks noGrp="1"/>
          </p:cNvGraphicFramePr>
          <p:nvPr>
            <p:ph idx="1"/>
            <p:extLst>
              <p:ext uri="{D42A27DB-BD31-4B8C-83A1-F6EECF244321}">
                <p14:modId xmlns:p14="http://schemas.microsoft.com/office/powerpoint/2010/main" val="802035834"/>
              </p:ext>
            </p:extLst>
          </p:nvPr>
        </p:nvGraphicFramePr>
        <p:xfrm>
          <a:off x="1269875" y="1687113"/>
          <a:ext cx="10585176" cy="4653385"/>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1641203131"/>
                    </a:ext>
                  </a:extLst>
                </a:gridCol>
                <a:gridCol w="3528392">
                  <a:extLst>
                    <a:ext uri="{9D8B030D-6E8A-4147-A177-3AD203B41FA5}">
                      <a16:colId xmlns:a16="http://schemas.microsoft.com/office/drawing/2014/main" val="1228601621"/>
                    </a:ext>
                  </a:extLst>
                </a:gridCol>
                <a:gridCol w="3528392">
                  <a:extLst>
                    <a:ext uri="{9D8B030D-6E8A-4147-A177-3AD203B41FA5}">
                      <a16:colId xmlns:a16="http://schemas.microsoft.com/office/drawing/2014/main" val="788714756"/>
                    </a:ext>
                  </a:extLst>
                </a:gridCol>
              </a:tblGrid>
              <a:tr h="334583">
                <a:tc>
                  <a:txBody>
                    <a:bodyPr/>
                    <a:lstStyle/>
                    <a:p>
                      <a:r>
                        <a:rPr lang="en-US" dirty="0">
                          <a:latin typeface="Century Gothic"/>
                        </a:rPr>
                        <a:t>Firstly review </a:t>
                      </a:r>
                    </a:p>
                  </a:txBody>
                  <a:tcPr/>
                </a:tc>
                <a:tc>
                  <a:txBody>
                    <a:bodyPr/>
                    <a:lstStyle/>
                    <a:p>
                      <a:r>
                        <a:rPr lang="en-US" dirty="0">
                          <a:latin typeface="Century Gothic"/>
                        </a:rPr>
                        <a:t>Then practice </a:t>
                      </a:r>
                    </a:p>
                  </a:txBody>
                  <a:tcPr/>
                </a:tc>
                <a:tc>
                  <a:txBody>
                    <a:bodyPr/>
                    <a:lstStyle/>
                    <a:p>
                      <a:r>
                        <a:rPr lang="en-US" dirty="0">
                          <a:latin typeface="Century Gothic"/>
                        </a:rPr>
                        <a:t>Finally check</a:t>
                      </a:r>
                    </a:p>
                  </a:txBody>
                  <a:tcPr/>
                </a:tc>
                <a:extLst>
                  <a:ext uri="{0D108BD9-81ED-4DB2-BD59-A6C34878D82A}">
                    <a16:rowId xmlns:a16="http://schemas.microsoft.com/office/drawing/2014/main" val="3664527794"/>
                  </a:ext>
                </a:extLst>
              </a:tr>
              <a:tr h="4287625">
                <a:tc>
                  <a:txBody>
                    <a:bodyPr/>
                    <a:lstStyle/>
                    <a:p>
                      <a:pPr lvl="0">
                        <a:buNone/>
                      </a:pPr>
                      <a:r>
                        <a:rPr lang="en-US" sz="1400" b="0" i="0" u="none" strike="noStrike" noProof="0" dirty="0">
                          <a:solidFill>
                            <a:schemeClr val="tx2"/>
                          </a:solidFill>
                          <a:latin typeface="Century Gothic"/>
                        </a:rPr>
                        <a:t>The first part of the clock focuses on the process of reviewing what needs to be learned. Planning is important to ensure that students have time to cover all topics, and this includes the consideration of spacing out and interleaving revision, rather than mass-revising topics. The review should only be short. Avoid spending an hour reading and highlighting notes as this is called passive revision. Instead only spend 15 minutes reviewing a topic. </a:t>
                      </a:r>
                      <a:endParaRPr lang="en-US" sz="1400">
                        <a:solidFill>
                          <a:schemeClr val="tx2"/>
                        </a:solidFill>
                        <a:latin typeface="Century Gothic"/>
                      </a:endParaRPr>
                    </a:p>
                    <a:p>
                      <a:pPr lvl="0">
                        <a:buNone/>
                      </a:pPr>
                      <a:endParaRPr lang="en-US" sz="1400" b="0" i="0" u="none" strike="noStrike" noProof="0" dirty="0">
                        <a:solidFill>
                          <a:schemeClr val="tx2"/>
                        </a:solidFill>
                        <a:latin typeface="Century Gothic"/>
                      </a:endParaRPr>
                    </a:p>
                  </a:txBody>
                  <a:tcPr/>
                </a:tc>
                <a:tc>
                  <a:txBody>
                    <a:bodyPr/>
                    <a:lstStyle/>
                    <a:p>
                      <a:pPr lvl="0">
                        <a:buNone/>
                      </a:pPr>
                      <a:r>
                        <a:rPr lang="en-US" sz="1400" b="0" i="0" u="none" strike="noStrike" noProof="0" dirty="0">
                          <a:solidFill>
                            <a:schemeClr val="tx2"/>
                          </a:solidFill>
                          <a:latin typeface="Century Gothic"/>
                        </a:rPr>
                        <a:t>Possibly the most important part of the process, how are you supposed to know what topics you know if you do not test yourself?</a:t>
                      </a:r>
                    </a:p>
                    <a:p>
                      <a:pPr lvl="0">
                        <a:buNone/>
                      </a:pPr>
                      <a:r>
                        <a:rPr lang="en-US" sz="1400" b="0" i="0" u="none" strike="noStrike" noProof="0" dirty="0">
                          <a:solidFill>
                            <a:schemeClr val="tx2"/>
                          </a:solidFill>
                          <a:latin typeface="Century Gothic"/>
                        </a:rPr>
                        <a:t>You should spend 15 minutes practicing a topic. Consider doing the following?</a:t>
                      </a:r>
                    </a:p>
                    <a:p>
                      <a:pPr lvl="0">
                        <a:buNone/>
                      </a:pPr>
                      <a:r>
                        <a:rPr lang="en-US" sz="1400" b="0" i="0" u="none" strike="noStrike" noProof="0" dirty="0">
                          <a:solidFill>
                            <a:schemeClr val="tx2"/>
                          </a:solidFill>
                          <a:latin typeface="Century Gothic"/>
                        </a:rPr>
                        <a:t>Quizzes</a:t>
                      </a:r>
                    </a:p>
                    <a:p>
                      <a:pPr lvl="0">
                        <a:buNone/>
                      </a:pPr>
                      <a:r>
                        <a:rPr lang="en-US" sz="1400" b="0" i="0" u="none" strike="noStrike" noProof="0" dirty="0">
                          <a:solidFill>
                            <a:schemeClr val="tx2"/>
                          </a:solidFill>
                          <a:latin typeface="Century Gothic"/>
                        </a:rPr>
                        <a:t>Self – testing through revision cards</a:t>
                      </a:r>
                    </a:p>
                    <a:p>
                      <a:pPr lvl="0">
                        <a:buNone/>
                      </a:pPr>
                      <a:r>
                        <a:rPr lang="en-US" sz="1400" b="0" i="0" u="none" strike="noStrike" noProof="0" dirty="0">
                          <a:solidFill>
                            <a:schemeClr val="tx2"/>
                          </a:solidFill>
                          <a:latin typeface="Century Gothic"/>
                        </a:rPr>
                        <a:t>Completing practice exam questions (without your notes). </a:t>
                      </a:r>
                    </a:p>
                    <a:p>
                      <a:pPr lvl="0">
                        <a:buNone/>
                      </a:pPr>
                      <a:endParaRPr lang="en-US" sz="1400" b="0" i="0" u="none" strike="noStrike" noProof="0" dirty="0">
                        <a:solidFill>
                          <a:schemeClr val="tx2"/>
                        </a:solidFill>
                        <a:latin typeface="Century Gothic"/>
                      </a:endParaRPr>
                    </a:p>
                    <a:p>
                      <a:pPr lvl="0">
                        <a:buNone/>
                      </a:pPr>
                      <a:r>
                        <a:rPr lang="en-US" sz="1400" b="0" i="0" u="none" strike="noStrike" noProof="0" dirty="0">
                          <a:solidFill>
                            <a:schemeClr val="tx2"/>
                          </a:solidFill>
                          <a:latin typeface="Century Gothic"/>
                        </a:rPr>
                        <a:t>Although initially you may not be very good, this is the most important part of the learning process. If you know you are poor at a topic you can allocate more time to it.</a:t>
                      </a:r>
                      <a:endParaRPr lang="en-US" sz="1400" dirty="0">
                        <a:solidFill>
                          <a:schemeClr val="tx2"/>
                        </a:solidFill>
                        <a:latin typeface="Century Gothic"/>
                      </a:endParaRPr>
                    </a:p>
                  </a:txBody>
                  <a:tcPr/>
                </a:tc>
                <a:tc>
                  <a:txBody>
                    <a:bodyPr/>
                    <a:lstStyle/>
                    <a:p>
                      <a:pPr lvl="0">
                        <a:buNone/>
                      </a:pPr>
                      <a:r>
                        <a:rPr lang="en-US" sz="1400" b="0" i="0" u="none" strike="noStrike" noProof="0" dirty="0">
                          <a:solidFill>
                            <a:schemeClr val="tx2"/>
                          </a:solidFill>
                          <a:latin typeface="Century Gothic"/>
                        </a:rPr>
                        <a:t>Finally you should check your work. This highlights the need for you to correct yourself. This supports your learning by identifying any misconceptions or mistakes that need to be changed in order to be successful. </a:t>
                      </a:r>
                    </a:p>
                    <a:p>
                      <a:pPr lvl="0">
                        <a:buNone/>
                      </a:pPr>
                      <a:endParaRPr lang="en-US" sz="1400" b="0" i="0" u="none" strike="noStrike" noProof="0" dirty="0">
                        <a:solidFill>
                          <a:schemeClr val="tx2"/>
                        </a:solidFill>
                        <a:latin typeface="Century Gothic"/>
                      </a:endParaRPr>
                    </a:p>
                  </a:txBody>
                  <a:tcPr/>
                </a:tc>
                <a:extLst>
                  <a:ext uri="{0D108BD9-81ED-4DB2-BD59-A6C34878D82A}">
                    <a16:rowId xmlns:a16="http://schemas.microsoft.com/office/drawing/2014/main" val="2765161545"/>
                  </a:ext>
                </a:extLst>
              </a:tr>
            </a:tbl>
          </a:graphicData>
        </a:graphic>
      </p:graphicFrame>
    </p:spTree>
    <p:extLst>
      <p:ext uri="{BB962C8B-B14F-4D97-AF65-F5344CB8AC3E}">
        <p14:creationId xmlns:p14="http://schemas.microsoft.com/office/powerpoint/2010/main" val="4781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1-5B01-4CD8-A075-040BD3513029}"/>
              </a:ext>
            </a:extLst>
          </p:cNvPr>
          <p:cNvSpPr>
            <a:spLocks noGrp="1"/>
          </p:cNvSpPr>
          <p:nvPr>
            <p:ph type="title"/>
          </p:nvPr>
        </p:nvSpPr>
        <p:spPr>
          <a:xfrm>
            <a:off x="1593436" y="-212155"/>
            <a:ext cx="9782801" cy="1239837"/>
          </a:xfrm>
        </p:spPr>
        <p:txBody>
          <a:bodyPr>
            <a:normAutofit/>
          </a:bodyPr>
          <a:lstStyle/>
          <a:p>
            <a:r>
              <a:rPr lang="en-US" sz="4400" b="1" dirty="0">
                <a:solidFill>
                  <a:srgbClr val="0070C0"/>
                </a:solidFill>
              </a:rPr>
              <a:t>Some examples..</a:t>
            </a:r>
          </a:p>
        </p:txBody>
      </p:sp>
      <p:pic>
        <p:nvPicPr>
          <p:cNvPr id="6" name="Picture 5" descr="Graphical user interface&#10;&#10;Description automatically generated">
            <a:extLst>
              <a:ext uri="{FF2B5EF4-FFF2-40B4-BE49-F238E27FC236}">
                <a16:creationId xmlns:a16="http://schemas.microsoft.com/office/drawing/2014/main" id="{2DA1A4F3-06EA-4246-A560-FF0FB39333AE}"/>
              </a:ext>
            </a:extLst>
          </p:cNvPr>
          <p:cNvPicPr>
            <a:picLocks noChangeAspect="1"/>
          </p:cNvPicPr>
          <p:nvPr/>
        </p:nvPicPr>
        <p:blipFill rotWithShape="1">
          <a:blip r:embed="rId2"/>
          <a:srcRect l="11505" t="15936" r="10702" b="12513"/>
          <a:stretch/>
        </p:blipFill>
        <p:spPr>
          <a:xfrm>
            <a:off x="1341884" y="1556792"/>
            <a:ext cx="9065337" cy="5213707"/>
          </a:xfrm>
          <a:prstGeom prst="rect">
            <a:avLst/>
          </a:prstGeom>
        </p:spPr>
      </p:pic>
      <p:sp>
        <p:nvSpPr>
          <p:cNvPr id="7" name="Rectangle 6">
            <a:extLst>
              <a:ext uri="{FF2B5EF4-FFF2-40B4-BE49-F238E27FC236}">
                <a16:creationId xmlns:a16="http://schemas.microsoft.com/office/drawing/2014/main" id="{A041A948-461F-47E5-B78F-5517DA1F72B0}"/>
              </a:ext>
            </a:extLst>
          </p:cNvPr>
          <p:cNvSpPr/>
          <p:nvPr/>
        </p:nvSpPr>
        <p:spPr>
          <a:xfrm>
            <a:off x="1940583" y="1361431"/>
            <a:ext cx="4226232" cy="685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GEOGRAPHY</a:t>
            </a:r>
          </a:p>
        </p:txBody>
      </p:sp>
    </p:spTree>
    <p:extLst>
      <p:ext uri="{BB962C8B-B14F-4D97-AF65-F5344CB8AC3E}">
        <p14:creationId xmlns:p14="http://schemas.microsoft.com/office/powerpoint/2010/main" val="186317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377" y="1144830"/>
            <a:ext cx="8329031" cy="2520280"/>
          </a:xfrm>
        </p:spPr>
        <p:txBody>
          <a:bodyPr/>
          <a:lstStyle/>
          <a:p>
            <a:r>
              <a:rPr lang="en-US" dirty="0">
                <a:latin typeface="AstoriaExtraBold" panose="00000800000000000000" pitchFamily="2" charset="2"/>
              </a:rPr>
              <a:t>Welcome</a:t>
            </a:r>
          </a:p>
        </p:txBody>
      </p:sp>
      <p:sp>
        <p:nvSpPr>
          <p:cNvPr id="3" name="Subtitle 2"/>
          <p:cNvSpPr>
            <a:spLocks noGrp="1"/>
          </p:cNvSpPr>
          <p:nvPr>
            <p:ph type="subTitle" idx="1"/>
          </p:nvPr>
        </p:nvSpPr>
        <p:spPr>
          <a:xfrm>
            <a:off x="2444377" y="3804905"/>
            <a:ext cx="8850319" cy="1116085"/>
          </a:xfrm>
        </p:spPr>
        <p:txBody>
          <a:bodyPr>
            <a:normAutofit/>
          </a:bodyPr>
          <a:lstStyle/>
          <a:p>
            <a:r>
              <a:rPr lang="en-US" sz="5400" b="1" dirty="0">
                <a:solidFill>
                  <a:schemeClr val="accent4">
                    <a:lumMod val="50000"/>
                  </a:schemeClr>
                </a:solidFill>
                <a:latin typeface="AstoriaMedium" panose="00000500000000000000" pitchFamily="2" charset="2"/>
              </a:rPr>
              <a:t>Head of Year – Mr Dawson</a:t>
            </a:r>
          </a:p>
          <a:p>
            <a:endParaRPr lang="en-US" sz="5400" b="1" dirty="0">
              <a:solidFill>
                <a:schemeClr val="bg2">
                  <a:lumMod val="50000"/>
                </a:schemeClr>
              </a:solidFill>
              <a:latin typeface="Century Gothic" panose="020B0502020202020204" pitchFamily="34" charset="0"/>
            </a:endParaRPr>
          </a:p>
        </p:txBody>
      </p:sp>
      <p:sp>
        <p:nvSpPr>
          <p:cNvPr id="5" name="Subtitle 2"/>
          <p:cNvSpPr txBox="1">
            <a:spLocks/>
          </p:cNvSpPr>
          <p:nvPr/>
        </p:nvSpPr>
        <p:spPr>
          <a:xfrm>
            <a:off x="3934172" y="172800"/>
            <a:ext cx="8293792"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3000" dirty="0">
                <a:solidFill>
                  <a:schemeClr val="tx1">
                    <a:lumMod val="60000"/>
                    <a:lumOff val="40000"/>
                  </a:schemeClr>
                </a:solidFill>
                <a:latin typeface="Century Gothic" panose="020B0502020202020204" pitchFamily="34" charset="0"/>
              </a:rPr>
              <a:t>World class thinking. World class achieving</a:t>
            </a:r>
            <a:r>
              <a:rPr lang="en-US" sz="3000" dirty="0">
                <a:solidFill>
                  <a:schemeClr val="tx1">
                    <a:lumMod val="60000"/>
                    <a:lumOff val="40000"/>
                  </a:schemeClr>
                </a:solidFill>
              </a:rPr>
              <a:t>.</a:t>
            </a:r>
          </a:p>
        </p:txBody>
      </p:sp>
      <p:pic>
        <p:nvPicPr>
          <p:cNvPr id="9" name="Picture 8">
            <a:extLst>
              <a:ext uri="{FF2B5EF4-FFF2-40B4-BE49-F238E27FC236}">
                <a16:creationId xmlns:a16="http://schemas.microsoft.com/office/drawing/2014/main" id="{8B3527F4-6A56-4915-A779-5E303BC93C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52C2EE0-E776-45A9-AE4B-F19DCCC2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60" y="4920990"/>
            <a:ext cx="5349157" cy="661297"/>
          </a:xfrm>
          <a:prstGeom prst="rect">
            <a:avLst/>
          </a:prstGeom>
        </p:spPr>
      </p:pic>
      <p:pic>
        <p:nvPicPr>
          <p:cNvPr id="10" name="Picture 9">
            <a:extLst>
              <a:ext uri="{FF2B5EF4-FFF2-40B4-BE49-F238E27FC236}">
                <a16:creationId xmlns:a16="http://schemas.microsoft.com/office/drawing/2014/main" id="{360A6240-5BA3-4F28-A9E4-E306E4056E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708" y="736621"/>
            <a:ext cx="2971979" cy="2971979"/>
          </a:xfrm>
          <a:prstGeom prst="rect">
            <a:avLst/>
          </a:prstGeom>
        </p:spPr>
      </p:pic>
    </p:spTree>
    <p:extLst>
      <p:ext uri="{BB962C8B-B14F-4D97-AF65-F5344CB8AC3E}">
        <p14:creationId xmlns:p14="http://schemas.microsoft.com/office/powerpoint/2010/main" val="37700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1635F0AB-3763-46B9-AF91-25722C70E2A9}"/>
              </a:ext>
            </a:extLst>
          </p:cNvPr>
          <p:cNvPicPr>
            <a:picLocks noChangeAspect="1"/>
          </p:cNvPicPr>
          <p:nvPr/>
        </p:nvPicPr>
        <p:blipFill rotWithShape="1">
          <a:blip r:embed="rId2"/>
          <a:srcRect l="8546" t="24807" r="6409" b="5402"/>
          <a:stretch/>
        </p:blipFill>
        <p:spPr>
          <a:xfrm>
            <a:off x="837828" y="689499"/>
            <a:ext cx="10676331" cy="5479001"/>
          </a:xfrm>
          <a:prstGeom prst="rect">
            <a:avLst/>
          </a:prstGeom>
        </p:spPr>
      </p:pic>
      <p:sp>
        <p:nvSpPr>
          <p:cNvPr id="3" name="Rectangle 2">
            <a:extLst>
              <a:ext uri="{FF2B5EF4-FFF2-40B4-BE49-F238E27FC236}">
                <a16:creationId xmlns:a16="http://schemas.microsoft.com/office/drawing/2014/main" id="{7756F77E-E4FD-410F-A593-91CCE075809D}"/>
              </a:ext>
            </a:extLst>
          </p:cNvPr>
          <p:cNvSpPr/>
          <p:nvPr/>
        </p:nvSpPr>
        <p:spPr>
          <a:xfrm>
            <a:off x="1059745" y="68803"/>
            <a:ext cx="5440057" cy="917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ENGLISH</a:t>
            </a:r>
          </a:p>
        </p:txBody>
      </p:sp>
      <p:sp>
        <p:nvSpPr>
          <p:cNvPr id="4" name="Oval 3">
            <a:extLst>
              <a:ext uri="{FF2B5EF4-FFF2-40B4-BE49-F238E27FC236}">
                <a16:creationId xmlns:a16="http://schemas.microsoft.com/office/drawing/2014/main" id="{AF25037E-D22F-43B4-98F6-375303192254}"/>
              </a:ext>
            </a:extLst>
          </p:cNvPr>
          <p:cNvSpPr/>
          <p:nvPr/>
        </p:nvSpPr>
        <p:spPr>
          <a:xfrm>
            <a:off x="8422599" y="5663823"/>
            <a:ext cx="3286962" cy="109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MVQ = multiple choice questions</a:t>
            </a:r>
          </a:p>
        </p:txBody>
      </p:sp>
    </p:spTree>
    <p:extLst>
      <p:ext uri="{BB962C8B-B14F-4D97-AF65-F5344CB8AC3E}">
        <p14:creationId xmlns:p14="http://schemas.microsoft.com/office/powerpoint/2010/main" val="304889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E7E8-A364-460C-8074-6F43C774E3F9}"/>
              </a:ext>
            </a:extLst>
          </p:cNvPr>
          <p:cNvSpPr>
            <a:spLocks noGrp="1"/>
          </p:cNvSpPr>
          <p:nvPr>
            <p:ph type="title"/>
          </p:nvPr>
        </p:nvSpPr>
        <p:spPr/>
        <p:txBody>
          <a:bodyPr/>
          <a:lstStyle/>
          <a:p>
            <a:endParaRPr lang="en-US"/>
          </a:p>
        </p:txBody>
      </p:sp>
      <p:pic>
        <p:nvPicPr>
          <p:cNvPr id="4" name="Picture 4" descr="A picture containing letter&#10;&#10;Description automatically generated">
            <a:extLst>
              <a:ext uri="{FF2B5EF4-FFF2-40B4-BE49-F238E27FC236}">
                <a16:creationId xmlns:a16="http://schemas.microsoft.com/office/drawing/2014/main" id="{515F49AB-5423-4BE6-97CA-E3AFE00B2099}"/>
              </a:ext>
            </a:extLst>
          </p:cNvPr>
          <p:cNvPicPr>
            <a:picLocks noGrp="1" noChangeAspect="1"/>
          </p:cNvPicPr>
          <p:nvPr>
            <p:ph idx="1"/>
          </p:nvPr>
        </p:nvPicPr>
        <p:blipFill>
          <a:blip r:embed="rId2"/>
          <a:stretch>
            <a:fillRect/>
          </a:stretch>
        </p:blipFill>
        <p:spPr>
          <a:xfrm>
            <a:off x="1474004" y="403094"/>
            <a:ext cx="4508342" cy="5853129"/>
          </a:xfrm>
          <a:ln>
            <a:solidFill>
              <a:schemeClr val="tx2">
                <a:lumMod val="95000"/>
                <a:lumOff val="5000"/>
              </a:schemeClr>
            </a:solidFill>
          </a:ln>
        </p:spPr>
      </p:pic>
      <p:pic>
        <p:nvPicPr>
          <p:cNvPr id="5" name="Picture 5" descr="Table&#10;&#10;Description automatically generated">
            <a:extLst>
              <a:ext uri="{FF2B5EF4-FFF2-40B4-BE49-F238E27FC236}">
                <a16:creationId xmlns:a16="http://schemas.microsoft.com/office/drawing/2014/main" id="{D4E8651B-55CE-4750-9DA4-973BE013360D}"/>
              </a:ext>
            </a:extLst>
          </p:cNvPr>
          <p:cNvPicPr>
            <a:picLocks noChangeAspect="1"/>
          </p:cNvPicPr>
          <p:nvPr/>
        </p:nvPicPr>
        <p:blipFill>
          <a:blip r:embed="rId3"/>
          <a:stretch>
            <a:fillRect/>
          </a:stretch>
        </p:blipFill>
        <p:spPr>
          <a:xfrm rot="720000">
            <a:off x="8889525" y="1704188"/>
            <a:ext cx="2254815" cy="2462886"/>
          </a:xfrm>
          <a:prstGeom prst="rect">
            <a:avLst/>
          </a:prstGeom>
        </p:spPr>
      </p:pic>
      <p:sp>
        <p:nvSpPr>
          <p:cNvPr id="6" name="TextBox 5">
            <a:extLst>
              <a:ext uri="{FF2B5EF4-FFF2-40B4-BE49-F238E27FC236}">
                <a16:creationId xmlns:a16="http://schemas.microsoft.com/office/drawing/2014/main" id="{5D0CEF3E-2D65-49FA-959F-2E8B5731B0F4}"/>
              </a:ext>
            </a:extLst>
          </p:cNvPr>
          <p:cNvSpPr txBox="1"/>
          <p:nvPr/>
        </p:nvSpPr>
        <p:spPr>
          <a:xfrm>
            <a:off x="6041832" y="406635"/>
            <a:ext cx="51123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latin typeface="Century Gothic" panose="020B0502020202020204" pitchFamily="34" charset="0"/>
              </a:rPr>
              <a:t>Condensing notes using the Cornell method.</a:t>
            </a:r>
          </a:p>
        </p:txBody>
      </p:sp>
      <p:sp>
        <p:nvSpPr>
          <p:cNvPr id="7" name="TextBox 6">
            <a:extLst>
              <a:ext uri="{FF2B5EF4-FFF2-40B4-BE49-F238E27FC236}">
                <a16:creationId xmlns:a16="http://schemas.microsoft.com/office/drawing/2014/main" id="{4CEE33F3-E9DE-47F7-A2D4-B811F2DCACD5}"/>
              </a:ext>
            </a:extLst>
          </p:cNvPr>
          <p:cNvSpPr txBox="1"/>
          <p:nvPr/>
        </p:nvSpPr>
        <p:spPr>
          <a:xfrm>
            <a:off x="6488429" y="5609892"/>
            <a:ext cx="47383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https://www.youtube.com/watch?v=ogHIyREqLd4</a:t>
            </a:r>
            <a:endParaRPr lang="en-US" b="1" dirty="0">
              <a:solidFill>
                <a:srgbClr val="0070C0"/>
              </a:solidFill>
              <a:latin typeface="Century Gothic" panose="020B0502020202020204" pitchFamily="34" charset="0"/>
            </a:endParaRPr>
          </a:p>
        </p:txBody>
      </p:sp>
      <p:pic>
        <p:nvPicPr>
          <p:cNvPr id="8" name="Picture 8" descr="A picture containing whiteboard&#10;&#10;Description automatically generated">
            <a:extLst>
              <a:ext uri="{FF2B5EF4-FFF2-40B4-BE49-F238E27FC236}">
                <a16:creationId xmlns:a16="http://schemas.microsoft.com/office/drawing/2014/main" id="{4E74DEE1-90FC-42AC-A686-6758A4E85702}"/>
              </a:ext>
            </a:extLst>
          </p:cNvPr>
          <p:cNvPicPr>
            <a:picLocks noChangeAspect="1"/>
          </p:cNvPicPr>
          <p:nvPr/>
        </p:nvPicPr>
        <p:blipFill>
          <a:blip r:embed="rId5"/>
          <a:stretch>
            <a:fillRect/>
          </a:stretch>
        </p:blipFill>
        <p:spPr>
          <a:xfrm>
            <a:off x="7428301" y="4286073"/>
            <a:ext cx="2078232" cy="1173307"/>
          </a:xfrm>
          <a:prstGeom prst="rect">
            <a:avLst/>
          </a:prstGeom>
        </p:spPr>
      </p:pic>
      <p:sp>
        <p:nvSpPr>
          <p:cNvPr id="9" name="TextBox 8">
            <a:extLst>
              <a:ext uri="{FF2B5EF4-FFF2-40B4-BE49-F238E27FC236}">
                <a16:creationId xmlns:a16="http://schemas.microsoft.com/office/drawing/2014/main" id="{1AA107D8-136C-4CDA-A219-F1D6F3C61D56}"/>
              </a:ext>
            </a:extLst>
          </p:cNvPr>
          <p:cNvSpPr txBox="1"/>
          <p:nvPr/>
        </p:nvSpPr>
        <p:spPr>
          <a:xfrm>
            <a:off x="6361269" y="1847728"/>
            <a:ext cx="183917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Century Gothic" panose="020B0502020202020204" pitchFamily="34" charset="0"/>
              </a:rPr>
              <a:t>Look at the example on the left or click below for a video explanation of how this works.</a:t>
            </a:r>
          </a:p>
        </p:txBody>
      </p:sp>
    </p:spTree>
    <p:extLst>
      <p:ext uri="{BB962C8B-B14F-4D97-AF65-F5344CB8AC3E}">
        <p14:creationId xmlns:p14="http://schemas.microsoft.com/office/powerpoint/2010/main" val="416853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699636" y="268933"/>
            <a:ext cx="9782801" cy="694087"/>
          </a:xfrm>
        </p:spPr>
        <p:txBody>
          <a:bodyPr>
            <a:noAutofit/>
          </a:bodyPr>
          <a:lstStyle/>
          <a:p>
            <a:pPr>
              <a:lnSpc>
                <a:spcPct val="100000"/>
              </a:lnSpc>
            </a:pPr>
            <a:r>
              <a:rPr lang="en-US" sz="4800" b="1" dirty="0">
                <a:solidFill>
                  <a:srgbClr val="0070C0"/>
                </a:solidFill>
                <a:latin typeface="Century Gothic" panose="020B0502020202020204" pitchFamily="34" charset="0"/>
              </a:rPr>
              <a:t>Create a Revision Timetable</a:t>
            </a:r>
            <a:endParaRPr lang="en-GB" sz="48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449311" y="1245127"/>
            <a:ext cx="8245501" cy="4572000"/>
          </a:xfrm>
        </p:spPr>
        <p:txBody>
          <a:bodyPr>
            <a:normAutofit fontScale="25000" lnSpcReduction="20000"/>
          </a:bodyPr>
          <a:lstStyle/>
          <a:p>
            <a:pPr marL="0" indent="0">
              <a:buNone/>
            </a:pPr>
            <a:r>
              <a:rPr lang="en-US" sz="9800" b="1" dirty="0">
                <a:solidFill>
                  <a:schemeClr val="tx2"/>
                </a:solidFill>
                <a:latin typeface="Century Gothic" panose="020B0502020202020204" pitchFamily="34" charset="0"/>
              </a:rPr>
              <a:t>What’s the point?</a:t>
            </a:r>
            <a:endParaRPr lang="en-US" sz="8000" b="1" dirty="0">
              <a:solidFill>
                <a:schemeClr val="tx2"/>
              </a:solidFill>
              <a:latin typeface="Century Gothic" panose="020B0502020202020204" pitchFamily="34" charset="0"/>
            </a:endParaRPr>
          </a:p>
          <a:p>
            <a:pPr>
              <a:lnSpc>
                <a:spcPct val="170000"/>
              </a:lnSpc>
              <a:buFont typeface="Arial" panose="020B0604020202020204" pitchFamily="34" charset="0"/>
              <a:buChar char="•"/>
            </a:pPr>
            <a:r>
              <a:rPr lang="en-US" sz="8000" dirty="0">
                <a:solidFill>
                  <a:schemeClr val="tx2"/>
                </a:solidFill>
                <a:latin typeface="Century Gothic" panose="020B0502020202020204" pitchFamily="34" charset="0"/>
              </a:rPr>
              <a:t>Avoids a last-minute </a:t>
            </a:r>
            <a:r>
              <a:rPr lang="en-US" sz="8000" b="1" dirty="0">
                <a:solidFill>
                  <a:schemeClr val="tx2"/>
                </a:solidFill>
                <a:latin typeface="Century Gothic" panose="020B0502020202020204" pitchFamily="34" charset="0"/>
              </a:rPr>
              <a:t>rush</a:t>
            </a:r>
          </a:p>
          <a:p>
            <a:pPr>
              <a:lnSpc>
                <a:spcPct val="170000"/>
              </a:lnSpc>
              <a:buFont typeface="Arial" panose="020B0604020202020204" pitchFamily="34" charset="0"/>
              <a:buChar char="•"/>
            </a:pPr>
            <a:r>
              <a:rPr lang="en-US" sz="8000" dirty="0">
                <a:solidFill>
                  <a:schemeClr val="tx2"/>
                </a:solidFill>
                <a:latin typeface="Century Gothic" panose="020B0502020202020204" pitchFamily="34" charset="0"/>
              </a:rPr>
              <a:t>Sets up a </a:t>
            </a:r>
            <a:r>
              <a:rPr lang="en-US" sz="8000" b="1" dirty="0">
                <a:solidFill>
                  <a:schemeClr val="tx2"/>
                </a:solidFill>
                <a:latin typeface="Century Gothic" panose="020B0502020202020204" pitchFamily="34" charset="0"/>
              </a:rPr>
              <a:t>routine</a:t>
            </a:r>
            <a:r>
              <a:rPr lang="en-US" sz="8000" dirty="0">
                <a:solidFill>
                  <a:schemeClr val="tx2"/>
                </a:solidFill>
                <a:latin typeface="Century Gothic" panose="020B0502020202020204" pitchFamily="34" charset="0"/>
              </a:rPr>
              <a:t> and makes you </a:t>
            </a:r>
            <a:r>
              <a:rPr lang="en-US" sz="8000" b="1" dirty="0">
                <a:solidFill>
                  <a:schemeClr val="tx2"/>
                </a:solidFill>
                <a:latin typeface="Century Gothic" panose="020B0502020202020204" pitchFamily="34" charset="0"/>
              </a:rPr>
              <a:t>discipline</a:t>
            </a:r>
            <a:r>
              <a:rPr lang="en-US" sz="8000" dirty="0">
                <a:solidFill>
                  <a:schemeClr val="tx2"/>
                </a:solidFill>
                <a:latin typeface="Century Gothic" panose="020B0502020202020204" pitchFamily="34" charset="0"/>
              </a:rPr>
              <a:t> yourself</a:t>
            </a:r>
          </a:p>
          <a:p>
            <a:pPr>
              <a:lnSpc>
                <a:spcPct val="170000"/>
              </a:lnSpc>
              <a:buFont typeface="Arial" panose="020B0604020202020204" pitchFamily="34" charset="0"/>
              <a:buChar char="•"/>
            </a:pPr>
            <a:r>
              <a:rPr lang="en-US" sz="8000" dirty="0">
                <a:solidFill>
                  <a:schemeClr val="tx2"/>
                </a:solidFill>
                <a:latin typeface="Century Gothic" panose="020B0502020202020204" pitchFamily="34" charset="0"/>
              </a:rPr>
              <a:t>Allows you to share revision time between subjects</a:t>
            </a:r>
          </a:p>
          <a:p>
            <a:pPr>
              <a:lnSpc>
                <a:spcPct val="170000"/>
              </a:lnSpc>
              <a:buFont typeface="Arial" panose="020B0604020202020204" pitchFamily="34" charset="0"/>
              <a:buChar char="•"/>
            </a:pPr>
            <a:r>
              <a:rPr lang="en-US" sz="8000" dirty="0">
                <a:solidFill>
                  <a:schemeClr val="tx2"/>
                </a:solidFill>
                <a:latin typeface="Century Gothic" panose="020B0502020202020204" pitchFamily="34" charset="0"/>
              </a:rPr>
              <a:t>Ensures you keep on top of revision</a:t>
            </a:r>
          </a:p>
          <a:p>
            <a:pPr>
              <a:lnSpc>
                <a:spcPct val="170000"/>
              </a:lnSpc>
              <a:buFont typeface="Arial" panose="020B0604020202020204" pitchFamily="34" charset="0"/>
              <a:buChar char="•"/>
            </a:pPr>
            <a:r>
              <a:rPr lang="en-US" sz="8000" b="1" dirty="0">
                <a:solidFill>
                  <a:schemeClr val="tx2"/>
                </a:solidFill>
                <a:latin typeface="Century Gothic" panose="020B0502020202020204" pitchFamily="34" charset="0"/>
              </a:rPr>
              <a:t>Spreads out </a:t>
            </a:r>
            <a:r>
              <a:rPr lang="en-US" sz="8000" dirty="0">
                <a:solidFill>
                  <a:schemeClr val="tx2"/>
                </a:solidFill>
                <a:latin typeface="Century Gothic" panose="020B0502020202020204" pitchFamily="34" charset="0"/>
              </a:rPr>
              <a:t>revision (avoids cramming!)</a:t>
            </a:r>
          </a:p>
          <a:p>
            <a:pPr>
              <a:lnSpc>
                <a:spcPct val="170000"/>
              </a:lnSpc>
              <a:buFont typeface="Arial" panose="020B0604020202020204" pitchFamily="34" charset="0"/>
              <a:buChar char="•"/>
            </a:pPr>
            <a:r>
              <a:rPr lang="en-US" sz="8000" dirty="0">
                <a:solidFill>
                  <a:schemeClr val="tx2"/>
                </a:solidFill>
                <a:latin typeface="Century Gothic" panose="020B0502020202020204" pitchFamily="34" charset="0"/>
              </a:rPr>
              <a:t>Creates a </a:t>
            </a:r>
            <a:r>
              <a:rPr lang="en-US" sz="8000" b="1" dirty="0">
                <a:solidFill>
                  <a:schemeClr val="tx2"/>
                </a:solidFill>
                <a:latin typeface="Century Gothic" panose="020B0502020202020204" pitchFamily="34" charset="0"/>
              </a:rPr>
              <a:t>balance</a:t>
            </a:r>
            <a:r>
              <a:rPr lang="en-US" sz="8000" dirty="0">
                <a:solidFill>
                  <a:schemeClr val="tx2"/>
                </a:solidFill>
                <a:latin typeface="Century Gothic" panose="020B0502020202020204" pitchFamily="34" charset="0"/>
              </a:rPr>
              <a:t> between revision and leisure time</a:t>
            </a:r>
          </a:p>
          <a:p>
            <a:pPr>
              <a:lnSpc>
                <a:spcPct val="170000"/>
              </a:lnSpc>
              <a:buFont typeface="Arial" panose="020B0604020202020204" pitchFamily="34" charset="0"/>
              <a:buChar char="•"/>
            </a:pPr>
            <a:r>
              <a:rPr lang="en-US" sz="8000" dirty="0">
                <a:solidFill>
                  <a:schemeClr val="tx2"/>
                </a:solidFill>
                <a:latin typeface="Century Gothic" panose="020B0502020202020204" pitchFamily="34" charset="0"/>
              </a:rPr>
              <a:t>Avoids </a:t>
            </a:r>
            <a:r>
              <a:rPr lang="en-US" sz="8000" b="1" dirty="0">
                <a:solidFill>
                  <a:schemeClr val="tx2"/>
                </a:solidFill>
                <a:latin typeface="Century Gothic" panose="020B0502020202020204" pitchFamily="34" charset="0"/>
              </a:rPr>
              <a:t>time-wasting </a:t>
            </a:r>
            <a:r>
              <a:rPr lang="en-US" sz="8000" dirty="0">
                <a:solidFill>
                  <a:schemeClr val="tx2"/>
                </a:solidFill>
                <a:latin typeface="Century Gothic" panose="020B0502020202020204" pitchFamily="34" charset="0"/>
              </a:rPr>
              <a:t>deciding what you’re going to revise.</a:t>
            </a:r>
          </a:p>
          <a:p>
            <a:endParaRPr lang="en-GB" dirty="0"/>
          </a:p>
        </p:txBody>
      </p:sp>
      <p:pic>
        <p:nvPicPr>
          <p:cNvPr id="6" name="Picture 5">
            <a:extLst>
              <a:ext uri="{FF2B5EF4-FFF2-40B4-BE49-F238E27FC236}">
                <a16:creationId xmlns:a16="http://schemas.microsoft.com/office/drawing/2014/main" id="{753EB0A5-7AAB-4EE8-A737-24197A015A30}"/>
              </a:ext>
            </a:extLst>
          </p:cNvPr>
          <p:cNvPicPr>
            <a:picLocks noChangeAspect="1"/>
          </p:cNvPicPr>
          <p:nvPr/>
        </p:nvPicPr>
        <p:blipFill rotWithShape="1">
          <a:blip r:embed="rId3"/>
          <a:srcRect l="1837" t="2608" r="2352" b="8741"/>
          <a:stretch/>
        </p:blipFill>
        <p:spPr>
          <a:xfrm>
            <a:off x="8139506" y="2708920"/>
            <a:ext cx="3558776" cy="2326893"/>
          </a:xfrm>
          <a:prstGeom prst="rect">
            <a:avLst/>
          </a:prstGeom>
        </p:spPr>
      </p:pic>
    </p:spTree>
    <p:extLst>
      <p:ext uri="{BB962C8B-B14F-4D97-AF65-F5344CB8AC3E}">
        <p14:creationId xmlns:p14="http://schemas.microsoft.com/office/powerpoint/2010/main" val="7165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699636" y="268933"/>
            <a:ext cx="9782801" cy="694087"/>
          </a:xfrm>
        </p:spPr>
        <p:txBody>
          <a:bodyPr>
            <a:noAutofit/>
          </a:bodyPr>
          <a:lstStyle/>
          <a:p>
            <a:pPr>
              <a:lnSpc>
                <a:spcPct val="100000"/>
              </a:lnSpc>
            </a:pPr>
            <a:r>
              <a:rPr lang="en-US" sz="4800" b="1" dirty="0">
                <a:solidFill>
                  <a:srgbClr val="0070C0"/>
                </a:solidFill>
                <a:latin typeface="Century Gothic" panose="020B0502020202020204" pitchFamily="34" charset="0"/>
              </a:rPr>
              <a:t>Create a Revision Timetable</a:t>
            </a:r>
            <a:endParaRPr lang="en-GB" sz="48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449311" y="1245127"/>
            <a:ext cx="6695248" cy="4572000"/>
          </a:xfrm>
        </p:spPr>
        <p:txBody>
          <a:bodyPr>
            <a:normAutofit fontScale="32500" lnSpcReduction="20000"/>
          </a:bodyPr>
          <a:lstStyle/>
          <a:p>
            <a:pPr marL="0" indent="0">
              <a:buNone/>
            </a:pPr>
            <a:r>
              <a:rPr lang="en-US" sz="9600" b="1" dirty="0">
                <a:solidFill>
                  <a:schemeClr val="tx2"/>
                </a:solidFill>
                <a:latin typeface="Century Gothic" panose="020B0502020202020204" pitchFamily="34" charset="0"/>
              </a:rPr>
              <a:t>How do I do it?</a:t>
            </a:r>
          </a:p>
          <a:p>
            <a:pPr>
              <a:buFont typeface="Arial" panose="020B0604020202020204" pitchFamily="34" charset="0"/>
              <a:buChar char="•"/>
            </a:pPr>
            <a:r>
              <a:rPr lang="en-US" sz="8600" dirty="0">
                <a:solidFill>
                  <a:schemeClr val="tx2"/>
                </a:solidFill>
                <a:latin typeface="Century Gothic" panose="020B0502020202020204" pitchFamily="34" charset="0"/>
              </a:rPr>
              <a:t>Divide up your day into sections, but plan in lessons, other study, clubs and importantly, social/relaxation time </a:t>
            </a:r>
          </a:p>
          <a:p>
            <a:pPr>
              <a:buFont typeface="Arial" panose="020B0604020202020204" pitchFamily="34" charset="0"/>
              <a:buChar char="•"/>
            </a:pPr>
            <a:r>
              <a:rPr lang="en-US" sz="8600" dirty="0">
                <a:solidFill>
                  <a:schemeClr val="tx2"/>
                </a:solidFill>
                <a:latin typeface="Century Gothic" panose="020B0502020202020204" pitchFamily="34" charset="0"/>
              </a:rPr>
              <a:t>Draw up a trial timetable and review it after one week. If it doesn’t work, redraft it.</a:t>
            </a:r>
          </a:p>
          <a:p>
            <a:pPr>
              <a:buFont typeface="Arial" panose="020B0604020202020204" pitchFamily="34" charset="0"/>
              <a:buChar char="•"/>
            </a:pPr>
            <a:r>
              <a:rPr lang="en-US" sz="8600" dirty="0">
                <a:solidFill>
                  <a:schemeClr val="tx2"/>
                </a:solidFill>
                <a:latin typeface="Century Gothic" panose="020B0502020202020204" pitchFamily="34" charset="0"/>
              </a:rPr>
              <a:t>Review your timetable at the end of each week</a:t>
            </a:r>
          </a:p>
          <a:p>
            <a:pPr>
              <a:buFont typeface="Arial" panose="020B0604020202020204" pitchFamily="34" charset="0"/>
              <a:buChar char="•"/>
            </a:pPr>
            <a:r>
              <a:rPr lang="en-US" sz="8600" dirty="0">
                <a:solidFill>
                  <a:schemeClr val="tx2"/>
                </a:solidFill>
                <a:latin typeface="Century Gothic" panose="020B0502020202020204" pitchFamily="34" charset="0"/>
              </a:rPr>
              <a:t>Put it somewhere prominent in your room</a:t>
            </a:r>
          </a:p>
          <a:p>
            <a:endParaRPr lang="en-GB" dirty="0"/>
          </a:p>
        </p:txBody>
      </p:sp>
      <p:pic>
        <p:nvPicPr>
          <p:cNvPr id="6" name="Picture 5">
            <a:extLst>
              <a:ext uri="{FF2B5EF4-FFF2-40B4-BE49-F238E27FC236}">
                <a16:creationId xmlns:a16="http://schemas.microsoft.com/office/drawing/2014/main" id="{753EB0A5-7AAB-4EE8-A737-24197A015A30}"/>
              </a:ext>
            </a:extLst>
          </p:cNvPr>
          <p:cNvPicPr>
            <a:picLocks noChangeAspect="1"/>
          </p:cNvPicPr>
          <p:nvPr/>
        </p:nvPicPr>
        <p:blipFill rotWithShape="1">
          <a:blip r:embed="rId3"/>
          <a:srcRect l="1837" t="2608" r="2352" b="8741"/>
          <a:stretch/>
        </p:blipFill>
        <p:spPr>
          <a:xfrm>
            <a:off x="8254652" y="2265553"/>
            <a:ext cx="3558776" cy="2326893"/>
          </a:xfrm>
          <a:prstGeom prst="rect">
            <a:avLst/>
          </a:prstGeom>
        </p:spPr>
      </p:pic>
    </p:spTree>
    <p:extLst>
      <p:ext uri="{BB962C8B-B14F-4D97-AF65-F5344CB8AC3E}">
        <p14:creationId xmlns:p14="http://schemas.microsoft.com/office/powerpoint/2010/main" val="278033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461140" y="282222"/>
            <a:ext cx="9782801" cy="694087"/>
          </a:xfrm>
        </p:spPr>
        <p:txBody>
          <a:bodyPr>
            <a:noAutofit/>
          </a:bodyPr>
          <a:lstStyle/>
          <a:p>
            <a:pPr>
              <a:lnSpc>
                <a:spcPct val="100000"/>
              </a:lnSpc>
            </a:pPr>
            <a:r>
              <a:rPr lang="en-US" sz="4800" b="1" dirty="0" err="1">
                <a:solidFill>
                  <a:srgbClr val="0070C0"/>
                </a:solidFill>
                <a:latin typeface="Century Gothic" panose="020B0502020202020204" pitchFamily="34" charset="0"/>
              </a:rPr>
              <a:t>Organising</a:t>
            </a:r>
            <a:r>
              <a:rPr lang="en-US" sz="4800" b="1" dirty="0">
                <a:solidFill>
                  <a:srgbClr val="0070C0"/>
                </a:solidFill>
                <a:latin typeface="Century Gothic" panose="020B0502020202020204" pitchFamily="34" charset="0"/>
              </a:rPr>
              <a:t> Revision Sessions</a:t>
            </a:r>
            <a:endParaRPr lang="en-GB" sz="48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453240" y="976309"/>
            <a:ext cx="9541645" cy="4572000"/>
          </a:xfrm>
        </p:spPr>
        <p:txBody>
          <a:bodyPr>
            <a:normAutofit fontScale="25000" lnSpcReduction="20000"/>
          </a:bodyPr>
          <a:lstStyle/>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Make a topic checklist</a:t>
            </a:r>
          </a:p>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Set a start and finish time and stick to it</a:t>
            </a:r>
          </a:p>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Put your phone in a different room!</a:t>
            </a:r>
          </a:p>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Exercise some self-control if using a laptop/tablet – an        hour on Facebook does not equate to an hour’s revision!</a:t>
            </a:r>
          </a:p>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Start with shorter sessions and build up to bigger ones</a:t>
            </a:r>
          </a:p>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Take regular breaks</a:t>
            </a:r>
          </a:p>
          <a:p>
            <a:pPr>
              <a:lnSpc>
                <a:spcPct val="170000"/>
              </a:lnSpc>
              <a:buFont typeface="Arial" panose="020B0604020202020204" pitchFamily="34" charset="0"/>
              <a:buChar char="•"/>
            </a:pPr>
            <a:r>
              <a:rPr lang="en-US" sz="9600" dirty="0">
                <a:solidFill>
                  <a:schemeClr val="tx2"/>
                </a:solidFill>
                <a:latin typeface="Century Gothic" panose="020B0502020202020204" pitchFamily="34" charset="0"/>
              </a:rPr>
              <a:t>Reward yourself – give yourself something to work towards</a:t>
            </a:r>
          </a:p>
          <a:p>
            <a:endParaRPr lang="en-GB" dirty="0"/>
          </a:p>
        </p:txBody>
      </p:sp>
      <p:pic>
        <p:nvPicPr>
          <p:cNvPr id="7" name="Picture 6">
            <a:extLst>
              <a:ext uri="{FF2B5EF4-FFF2-40B4-BE49-F238E27FC236}">
                <a16:creationId xmlns:a16="http://schemas.microsoft.com/office/drawing/2014/main" id="{E98CA212-71B2-4596-9F0C-CAA11BAB69E1}"/>
              </a:ext>
            </a:extLst>
          </p:cNvPr>
          <p:cNvPicPr>
            <a:picLocks noChangeAspect="1"/>
          </p:cNvPicPr>
          <p:nvPr/>
        </p:nvPicPr>
        <p:blipFill>
          <a:blip r:embed="rId3"/>
          <a:stretch>
            <a:fillRect/>
          </a:stretch>
        </p:blipFill>
        <p:spPr>
          <a:xfrm>
            <a:off x="8247143" y="1137559"/>
            <a:ext cx="1659961" cy="1416500"/>
          </a:xfrm>
          <a:prstGeom prst="rect">
            <a:avLst/>
          </a:prstGeom>
        </p:spPr>
      </p:pic>
      <p:pic>
        <p:nvPicPr>
          <p:cNvPr id="9" name="Picture 8">
            <a:extLst>
              <a:ext uri="{FF2B5EF4-FFF2-40B4-BE49-F238E27FC236}">
                <a16:creationId xmlns:a16="http://schemas.microsoft.com/office/drawing/2014/main" id="{82CCEC76-54E6-4ED4-AADB-E8DA2C3573E0}"/>
              </a:ext>
            </a:extLst>
          </p:cNvPr>
          <p:cNvPicPr>
            <a:picLocks noChangeAspect="1"/>
          </p:cNvPicPr>
          <p:nvPr/>
        </p:nvPicPr>
        <p:blipFill>
          <a:blip r:embed="rId4"/>
          <a:stretch>
            <a:fillRect/>
          </a:stretch>
        </p:blipFill>
        <p:spPr>
          <a:xfrm>
            <a:off x="10507380" y="2802069"/>
            <a:ext cx="1224066" cy="1186485"/>
          </a:xfrm>
          <a:prstGeom prst="rect">
            <a:avLst/>
          </a:prstGeom>
        </p:spPr>
      </p:pic>
      <p:pic>
        <p:nvPicPr>
          <p:cNvPr id="10" name="Picture 9">
            <a:extLst>
              <a:ext uri="{FF2B5EF4-FFF2-40B4-BE49-F238E27FC236}">
                <a16:creationId xmlns:a16="http://schemas.microsoft.com/office/drawing/2014/main" id="{BB895BA2-973B-4E39-A3B8-03467C68CA2E}"/>
              </a:ext>
            </a:extLst>
          </p:cNvPr>
          <p:cNvPicPr>
            <a:picLocks noChangeAspect="1"/>
          </p:cNvPicPr>
          <p:nvPr/>
        </p:nvPicPr>
        <p:blipFill rotWithShape="1">
          <a:blip r:embed="rId5"/>
          <a:srcRect t="21355" b="23120"/>
          <a:stretch/>
        </p:blipFill>
        <p:spPr>
          <a:xfrm>
            <a:off x="9698589" y="5423050"/>
            <a:ext cx="1906965" cy="659908"/>
          </a:xfrm>
          <a:prstGeom prst="rect">
            <a:avLst/>
          </a:prstGeom>
        </p:spPr>
      </p:pic>
    </p:spTree>
    <p:extLst>
      <p:ext uri="{BB962C8B-B14F-4D97-AF65-F5344CB8AC3E}">
        <p14:creationId xmlns:p14="http://schemas.microsoft.com/office/powerpoint/2010/main" val="36603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ABC1-C084-4D9B-A057-D4BFED692A00}"/>
              </a:ext>
            </a:extLst>
          </p:cNvPr>
          <p:cNvSpPr>
            <a:spLocks noGrp="1"/>
          </p:cNvSpPr>
          <p:nvPr>
            <p:ph type="title"/>
          </p:nvPr>
        </p:nvSpPr>
        <p:spPr/>
        <p:txBody>
          <a:bodyPr/>
          <a:lstStyle/>
          <a:p>
            <a:r>
              <a:rPr lang="en-US" b="1" dirty="0">
                <a:solidFill>
                  <a:srgbClr val="0070C0"/>
                </a:solidFill>
                <a:latin typeface="Century Gothic" panose="020B0502020202020204" pitchFamily="34" charset="0"/>
              </a:rPr>
              <a:t>Online revision tools.</a:t>
            </a:r>
          </a:p>
        </p:txBody>
      </p:sp>
      <p:sp>
        <p:nvSpPr>
          <p:cNvPr id="3" name="Content Placeholder 2">
            <a:extLst>
              <a:ext uri="{FF2B5EF4-FFF2-40B4-BE49-F238E27FC236}">
                <a16:creationId xmlns:a16="http://schemas.microsoft.com/office/drawing/2014/main" id="{0C65D809-DF70-49CF-995B-A7B159D84D66}"/>
              </a:ext>
            </a:extLst>
          </p:cNvPr>
          <p:cNvSpPr>
            <a:spLocks noGrp="1"/>
          </p:cNvSpPr>
          <p:nvPr>
            <p:ph idx="1"/>
          </p:nvPr>
        </p:nvSpPr>
        <p:spPr/>
        <p:txBody>
          <a:bodyPr vert="horz" lIns="91440" tIns="45720" rIns="91440" bIns="45720" rtlCol="0" anchor="t">
            <a:normAutofit fontScale="70000" lnSpcReduction="20000"/>
          </a:bodyPr>
          <a:lstStyle/>
          <a:p>
            <a:pPr>
              <a:buFont typeface="Arial" panose="020B0604020202020204" pitchFamily="34" charset="0"/>
              <a:buChar char="•"/>
            </a:pPr>
            <a:r>
              <a:rPr lang="en-US" b="1" dirty="0" err="1">
                <a:solidFill>
                  <a:srgbClr val="FF0000"/>
                </a:solidFill>
                <a:latin typeface="Century Gothic" panose="020B0502020202020204" pitchFamily="34" charset="0"/>
              </a:rPr>
              <a:t>Quizzizz</a:t>
            </a:r>
            <a:endParaRPr lang="en-US" b="1" dirty="0">
              <a:solidFill>
                <a:srgbClr val="FF0000"/>
              </a:solidFill>
              <a:latin typeface="Century Gothic" panose="020B0502020202020204" pitchFamily="34" charset="0"/>
            </a:endParaRPr>
          </a:p>
          <a:p>
            <a:pPr>
              <a:buFont typeface="Arial" panose="020B0604020202020204" pitchFamily="34" charset="0"/>
              <a:buChar char="•"/>
            </a:pPr>
            <a:r>
              <a:rPr lang="en-US" dirty="0">
                <a:solidFill>
                  <a:schemeClr val="tx2"/>
                </a:solidFill>
                <a:latin typeface="Century Gothic" panose="020B0502020202020204" pitchFamily="34" charset="0"/>
              </a:rPr>
              <a:t>Online quiz maker – can share with friends and test each other.  Also many ready-made quizzes.</a:t>
            </a:r>
          </a:p>
          <a:p>
            <a:pPr>
              <a:buFont typeface="Arial" panose="020B0604020202020204" pitchFamily="34" charset="0"/>
              <a:buChar char="•"/>
            </a:pPr>
            <a:r>
              <a:rPr lang="en-US" dirty="0">
                <a:solidFill>
                  <a:srgbClr val="0070C0"/>
                </a:solidFill>
                <a:latin typeface="Century Gothic" panose="020B0502020202020204" pitchFamily="34" charset="0"/>
                <a:ea typeface="+mn-lt"/>
                <a:cs typeface="+mn-lt"/>
                <a:hlinkClick r:id="rId2">
                  <a:extLst>
                    <a:ext uri="{A12FA001-AC4F-418D-AE19-62706E023703}">
                      <ahyp:hlinkClr xmlns:ahyp="http://schemas.microsoft.com/office/drawing/2018/hyperlinkcolor" val="tx"/>
                    </a:ext>
                  </a:extLst>
                </a:hlinkClick>
              </a:rPr>
              <a:t>https://quizizz.com</a:t>
            </a:r>
            <a:r>
              <a:rPr lang="en-US" dirty="0">
                <a:solidFill>
                  <a:srgbClr val="0070C0"/>
                </a:solidFill>
                <a:latin typeface="Century Gothic" panose="020B0502020202020204" pitchFamily="34" charset="0"/>
                <a:ea typeface="+mn-lt"/>
                <a:cs typeface="+mn-lt"/>
              </a:rPr>
              <a:t> </a:t>
            </a:r>
          </a:p>
          <a:p>
            <a:pPr>
              <a:buFont typeface="Arial" panose="020B0604020202020204" pitchFamily="34" charset="0"/>
              <a:buChar char="•"/>
            </a:pPr>
            <a:r>
              <a:rPr lang="en-US" b="1" dirty="0">
                <a:solidFill>
                  <a:srgbClr val="FF0000"/>
                </a:solidFill>
                <a:latin typeface="Century Gothic" panose="020B0502020202020204" pitchFamily="34" charset="0"/>
              </a:rPr>
              <a:t>Quizlet</a:t>
            </a:r>
          </a:p>
          <a:p>
            <a:pPr>
              <a:buFont typeface="Arial" panose="020B0604020202020204" pitchFamily="34" charset="0"/>
              <a:buChar char="•"/>
            </a:pPr>
            <a:r>
              <a:rPr lang="en-US" dirty="0">
                <a:solidFill>
                  <a:schemeClr val="tx2"/>
                </a:solidFill>
                <a:latin typeface="Century Gothic" panose="020B0502020202020204" pitchFamily="34" charset="0"/>
              </a:rPr>
              <a:t>Online flash card generator.  Also lots of pre-made quizzes on a variety of curriculum topics.</a:t>
            </a:r>
          </a:p>
          <a:p>
            <a:pPr>
              <a:buFont typeface="Arial" panose="020B0604020202020204" pitchFamily="34" charset="0"/>
              <a:buChar char="•"/>
            </a:pPr>
            <a:r>
              <a:rPr lang="en-US"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www.padlet.com</a:t>
            </a:r>
            <a:endParaRPr lang="en-US" dirty="0">
              <a:solidFill>
                <a:srgbClr val="0070C0"/>
              </a:solidFill>
              <a:latin typeface="Century Gothic" panose="020B0502020202020204" pitchFamily="34" charset="0"/>
            </a:endParaRPr>
          </a:p>
          <a:p>
            <a:pPr>
              <a:buFont typeface="Arial" panose="020B0604020202020204" pitchFamily="34" charset="0"/>
              <a:buChar char="•"/>
            </a:pPr>
            <a:r>
              <a:rPr lang="en-US" b="1" dirty="0">
                <a:solidFill>
                  <a:srgbClr val="FF0000"/>
                </a:solidFill>
                <a:latin typeface="Century Gothic" panose="020B0502020202020204" pitchFamily="34" charset="0"/>
              </a:rPr>
              <a:t>BBC Bitesize</a:t>
            </a:r>
          </a:p>
          <a:p>
            <a:pPr>
              <a:buFont typeface="Arial" panose="020B0604020202020204" pitchFamily="34" charset="0"/>
              <a:buChar char="•"/>
            </a:pPr>
            <a:r>
              <a:rPr lang="en-US"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www.bbc.co.uk/bitesize</a:t>
            </a:r>
            <a:r>
              <a:rPr lang="en-US" dirty="0">
                <a:solidFill>
                  <a:srgbClr val="0070C0"/>
                </a:solidFill>
                <a:latin typeface="Century Gothic" panose="020B0502020202020204" pitchFamily="34" charset="0"/>
              </a:rPr>
              <a:t>. </a:t>
            </a:r>
            <a:r>
              <a:rPr lang="en-US" dirty="0">
                <a:latin typeface="Century Gothic" panose="020B0502020202020204" pitchFamily="34" charset="0"/>
              </a:rPr>
              <a:t> </a:t>
            </a:r>
            <a:r>
              <a:rPr lang="en-US" dirty="0">
                <a:solidFill>
                  <a:schemeClr val="tx2"/>
                </a:solidFill>
                <a:latin typeface="Century Gothic" panose="020B0502020202020204" pitchFamily="34" charset="0"/>
              </a:rPr>
              <a:t>Lots of revision for a variety of GCSE topics</a:t>
            </a:r>
          </a:p>
          <a:p>
            <a:pPr>
              <a:buFont typeface="Arial" panose="020B0604020202020204" pitchFamily="34" charset="0"/>
              <a:buChar char="•"/>
            </a:pPr>
            <a:r>
              <a:rPr lang="en-US" b="1" dirty="0">
                <a:solidFill>
                  <a:srgbClr val="FF0000"/>
                </a:solidFill>
                <a:latin typeface="Century Gothic" panose="020B0502020202020204" pitchFamily="34" charset="0"/>
              </a:rPr>
              <a:t>Oak Academy</a:t>
            </a:r>
          </a:p>
          <a:p>
            <a:pPr>
              <a:buFont typeface="Arial" panose="020B0604020202020204" pitchFamily="34" charset="0"/>
              <a:buChar char="•"/>
            </a:pPr>
            <a:r>
              <a:rPr lang="en-US" dirty="0">
                <a:solidFill>
                  <a:srgbClr val="0070C0"/>
                </a:solidFill>
                <a:latin typeface="Century Gothic" panose="020B0502020202020204" pitchFamily="34" charset="0"/>
                <a:ea typeface="+mn-lt"/>
                <a:cs typeface="+mn-lt"/>
                <a:hlinkClick r:id="rId5">
                  <a:extLst>
                    <a:ext uri="{A12FA001-AC4F-418D-AE19-62706E023703}">
                      <ahyp:hlinkClr xmlns:ahyp="http://schemas.microsoft.com/office/drawing/2018/hyperlinkcolor" val="tx"/>
                    </a:ext>
                  </a:extLst>
                </a:hlinkClick>
              </a:rPr>
              <a:t>https://www.thenational.academy/</a:t>
            </a:r>
            <a:r>
              <a:rPr lang="en-US" dirty="0">
                <a:solidFill>
                  <a:srgbClr val="0070C0"/>
                </a:solidFill>
                <a:latin typeface="Century Gothic" panose="020B0502020202020204" pitchFamily="34" charset="0"/>
                <a:ea typeface="+mn-lt"/>
                <a:cs typeface="+mn-lt"/>
              </a:rPr>
              <a:t>,</a:t>
            </a:r>
            <a:r>
              <a:rPr lang="en-US" dirty="0">
                <a:latin typeface="Century Gothic" panose="020B0502020202020204" pitchFamily="34" charset="0"/>
                <a:ea typeface="+mn-lt"/>
                <a:cs typeface="+mn-lt"/>
              </a:rPr>
              <a:t>  </a:t>
            </a:r>
            <a:r>
              <a:rPr lang="en-US" dirty="0">
                <a:solidFill>
                  <a:schemeClr val="tx2"/>
                </a:solidFill>
                <a:latin typeface="Century Gothic" panose="020B0502020202020204" pitchFamily="34" charset="0"/>
                <a:ea typeface="+mn-lt"/>
                <a:cs typeface="+mn-lt"/>
              </a:rPr>
              <a:t>The Government's national academy.  Lots of lessons to help with revision.</a:t>
            </a:r>
            <a:endParaRPr lang="en-US" dirty="0">
              <a:solidFill>
                <a:schemeClr val="tx2"/>
              </a:solidFill>
              <a:latin typeface="Century Gothic" panose="020B0502020202020204" pitchFamily="34" charset="0"/>
            </a:endParaRPr>
          </a:p>
        </p:txBody>
      </p:sp>
      <p:pic>
        <p:nvPicPr>
          <p:cNvPr id="4" name="Picture 4" descr="Logo&#10;&#10;Description automatically generated">
            <a:extLst>
              <a:ext uri="{FF2B5EF4-FFF2-40B4-BE49-F238E27FC236}">
                <a16:creationId xmlns:a16="http://schemas.microsoft.com/office/drawing/2014/main" id="{E77AC661-1BE0-44E2-BE75-9A89A2A74102}"/>
              </a:ext>
            </a:extLst>
          </p:cNvPr>
          <p:cNvPicPr>
            <a:picLocks noChangeAspect="1"/>
          </p:cNvPicPr>
          <p:nvPr/>
        </p:nvPicPr>
        <p:blipFill>
          <a:blip r:embed="rId6"/>
          <a:stretch>
            <a:fillRect/>
          </a:stretch>
        </p:blipFill>
        <p:spPr>
          <a:xfrm>
            <a:off x="9739121" y="287933"/>
            <a:ext cx="1462149" cy="1473778"/>
          </a:xfrm>
          <a:prstGeom prst="rect">
            <a:avLst/>
          </a:prstGeom>
        </p:spPr>
      </p:pic>
    </p:spTree>
    <p:extLst>
      <p:ext uri="{BB962C8B-B14F-4D97-AF65-F5344CB8AC3E}">
        <p14:creationId xmlns:p14="http://schemas.microsoft.com/office/powerpoint/2010/main" val="41930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CB3A-F439-4190-B991-DF09E2C115FF}"/>
              </a:ext>
            </a:extLst>
          </p:cNvPr>
          <p:cNvSpPr>
            <a:spLocks noGrp="1"/>
          </p:cNvSpPr>
          <p:nvPr>
            <p:ph type="title"/>
          </p:nvPr>
        </p:nvSpPr>
        <p:spPr/>
        <p:txBody>
          <a:bodyPr/>
          <a:lstStyle/>
          <a:p>
            <a:r>
              <a:rPr lang="en-US" b="1" dirty="0">
                <a:solidFill>
                  <a:srgbClr val="002060"/>
                </a:solidFill>
                <a:latin typeface="Century Gothic" panose="020B0502020202020204" pitchFamily="34" charset="0"/>
              </a:rPr>
              <a:t>Other revision ideas.</a:t>
            </a:r>
          </a:p>
        </p:txBody>
      </p:sp>
      <p:sp>
        <p:nvSpPr>
          <p:cNvPr id="3" name="Content Placeholder 2">
            <a:extLst>
              <a:ext uri="{FF2B5EF4-FFF2-40B4-BE49-F238E27FC236}">
                <a16:creationId xmlns:a16="http://schemas.microsoft.com/office/drawing/2014/main" id="{1002419B-9162-4EDD-8343-D01C14BF0AA2}"/>
              </a:ext>
            </a:extLst>
          </p:cNvPr>
          <p:cNvSpPr>
            <a:spLocks noGrp="1"/>
          </p:cNvSpPr>
          <p:nvPr>
            <p:ph idx="1"/>
          </p:nvPr>
        </p:nvSpPr>
        <p:spPr/>
        <p:txBody>
          <a:bodyPr vert="horz" lIns="91440" tIns="45720" rIns="91440" bIns="45720" rtlCol="0" anchor="t">
            <a:normAutofit fontScale="85000" lnSpcReduction="20000"/>
          </a:bodyPr>
          <a:lstStyle/>
          <a:p>
            <a:pPr>
              <a:buFont typeface="Arial" panose="020B0604020202020204" pitchFamily="34" charset="0"/>
              <a:buChar char="•"/>
            </a:pPr>
            <a:r>
              <a:rPr lang="en-US" b="1" dirty="0">
                <a:solidFill>
                  <a:srgbClr val="0070C0"/>
                </a:solidFill>
                <a:latin typeface="Century Gothic" panose="020B0502020202020204" pitchFamily="34" charset="0"/>
              </a:rPr>
              <a:t>Spaced Practice</a:t>
            </a:r>
          </a:p>
          <a:p>
            <a:pPr>
              <a:buFont typeface="Arial" panose="020B0604020202020204" pitchFamily="34" charset="0"/>
              <a:buChar char="•"/>
            </a:pPr>
            <a:r>
              <a:rPr lang="en-US" dirty="0">
                <a:latin typeface="Century Gothic" panose="020B0502020202020204" pitchFamily="34" charset="0"/>
              </a:rPr>
              <a:t>Try to create mind maps of things you did last lesson, last week, last month.  Where there are gaps, go through your notes and fill them in.  Revise from your new sheet and repeat the exercise next week.</a:t>
            </a:r>
          </a:p>
          <a:p>
            <a:pPr>
              <a:buFont typeface="Arial" panose="020B0604020202020204" pitchFamily="34" charset="0"/>
              <a:buChar char="•"/>
            </a:pPr>
            <a:r>
              <a:rPr lang="en-US" b="1" dirty="0">
                <a:solidFill>
                  <a:srgbClr val="0070C0"/>
                </a:solidFill>
                <a:latin typeface="Century Gothic" panose="020B0502020202020204" pitchFamily="34" charset="0"/>
              </a:rPr>
              <a:t>List of 10</a:t>
            </a:r>
            <a:r>
              <a:rPr lang="en-US" dirty="0">
                <a:latin typeface="Century Gothic" panose="020B0502020202020204" pitchFamily="34" charset="0"/>
              </a:rPr>
              <a:t> – Go to the exam board's website and look at past papers.  For each question, try to think of 10 things you would put in and why?</a:t>
            </a:r>
          </a:p>
          <a:p>
            <a:pPr>
              <a:buFont typeface="Arial" panose="020B0604020202020204" pitchFamily="34" charset="0"/>
              <a:buChar char="•"/>
            </a:pPr>
            <a:r>
              <a:rPr lang="en-US" b="1" dirty="0">
                <a:solidFill>
                  <a:srgbClr val="0070C0"/>
                </a:solidFill>
                <a:latin typeface="Century Gothic" panose="020B0502020202020204" pitchFamily="34" charset="0"/>
              </a:rPr>
              <a:t>Bounce back</a:t>
            </a:r>
            <a:r>
              <a:rPr lang="en-US" dirty="0">
                <a:latin typeface="Century Gothic" panose="020B0502020202020204" pitchFamily="34" charset="0"/>
              </a:rPr>
              <a:t> – text your friends questions.  If they get it right, they can "bounce back" a question of their own (or create a </a:t>
            </a:r>
            <a:r>
              <a:rPr lang="en-US" dirty="0" err="1">
                <a:latin typeface="Century Gothic" panose="020B0502020202020204" pitchFamily="34" charset="0"/>
              </a:rPr>
              <a:t>Quizzizz</a:t>
            </a:r>
            <a:r>
              <a:rPr lang="en-US" dirty="0">
                <a:latin typeface="Century Gothic" panose="020B0502020202020204" pitchFamily="34" charset="0"/>
              </a:rPr>
              <a:t> revision quiz for them to do).</a:t>
            </a:r>
          </a:p>
          <a:p>
            <a:pPr>
              <a:buFont typeface="Arial" panose="020B0604020202020204" pitchFamily="34" charset="0"/>
              <a:buChar char="•"/>
            </a:pPr>
            <a:r>
              <a:rPr lang="en-US" b="1" dirty="0">
                <a:solidFill>
                  <a:srgbClr val="0070C0"/>
                </a:solidFill>
                <a:latin typeface="Century Gothic" panose="020B0502020202020204" pitchFamily="34" charset="0"/>
              </a:rPr>
              <a:t>Practice questions and exams</a:t>
            </a:r>
            <a:r>
              <a:rPr lang="en-US" dirty="0">
                <a:latin typeface="Century Gothic" panose="020B0502020202020204" pitchFamily="34" charset="0"/>
              </a:rPr>
              <a:t>.  This is the best way.  Do as many as you can.  Create your own exam questions and answers – check them with your teachers.</a:t>
            </a:r>
          </a:p>
        </p:txBody>
      </p:sp>
      <p:pic>
        <p:nvPicPr>
          <p:cNvPr id="4" name="Picture 4" descr="Text&#10;&#10;Description automatically generated">
            <a:extLst>
              <a:ext uri="{FF2B5EF4-FFF2-40B4-BE49-F238E27FC236}">
                <a16:creationId xmlns:a16="http://schemas.microsoft.com/office/drawing/2014/main" id="{177B7E93-47C9-40DC-9D5E-EDDA1D788411}"/>
              </a:ext>
            </a:extLst>
          </p:cNvPr>
          <p:cNvPicPr>
            <a:picLocks noChangeAspect="1"/>
          </p:cNvPicPr>
          <p:nvPr/>
        </p:nvPicPr>
        <p:blipFill>
          <a:blip r:embed="rId2"/>
          <a:stretch>
            <a:fillRect/>
          </a:stretch>
        </p:blipFill>
        <p:spPr>
          <a:xfrm>
            <a:off x="8980129" y="132822"/>
            <a:ext cx="2627258" cy="1752600"/>
          </a:xfrm>
          <a:prstGeom prst="rect">
            <a:avLst/>
          </a:prstGeom>
          <a:ln>
            <a:solidFill>
              <a:schemeClr val="tx2">
                <a:lumMod val="95000"/>
                <a:lumOff val="5000"/>
              </a:schemeClr>
            </a:solidFill>
          </a:ln>
        </p:spPr>
      </p:pic>
    </p:spTree>
    <p:extLst>
      <p:ext uri="{BB962C8B-B14F-4D97-AF65-F5344CB8AC3E}">
        <p14:creationId xmlns:p14="http://schemas.microsoft.com/office/powerpoint/2010/main" val="23932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461140" y="282222"/>
            <a:ext cx="9782801" cy="694087"/>
          </a:xfrm>
        </p:spPr>
        <p:txBody>
          <a:bodyPr>
            <a:noAutofit/>
          </a:bodyPr>
          <a:lstStyle/>
          <a:p>
            <a:pPr>
              <a:lnSpc>
                <a:spcPct val="100000"/>
              </a:lnSpc>
            </a:pPr>
            <a:r>
              <a:rPr lang="en-US" sz="4800" b="1" dirty="0">
                <a:solidFill>
                  <a:srgbClr val="0070C0"/>
                </a:solidFill>
                <a:latin typeface="Century Gothic" panose="020B0502020202020204" pitchFamily="34" charset="0"/>
              </a:rPr>
              <a:t>Coping with Stress</a:t>
            </a:r>
            <a:endParaRPr lang="en-GB" sz="48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378928" y="1351644"/>
            <a:ext cx="9541645" cy="4572000"/>
          </a:xfrm>
        </p:spPr>
        <p:txBody>
          <a:bodyPr>
            <a:noAutofit/>
          </a:bodyPr>
          <a:lstStyle/>
          <a:p>
            <a:pPr>
              <a:buFont typeface="Arial" panose="020B0604020202020204" pitchFamily="34" charset="0"/>
              <a:buChar char="•"/>
            </a:pPr>
            <a:r>
              <a:rPr lang="en-US" sz="4000" b="1" dirty="0">
                <a:solidFill>
                  <a:schemeClr val="tx2"/>
                </a:solidFill>
                <a:latin typeface="Century Gothic" panose="020B0502020202020204" pitchFamily="34" charset="0"/>
              </a:rPr>
              <a:t>Talk</a:t>
            </a:r>
            <a:r>
              <a:rPr lang="en-US" sz="4000" dirty="0">
                <a:solidFill>
                  <a:schemeClr val="tx2"/>
                </a:solidFill>
                <a:latin typeface="Century Gothic" panose="020B0502020202020204" pitchFamily="34" charset="0"/>
              </a:rPr>
              <a:t> about it</a:t>
            </a:r>
          </a:p>
          <a:p>
            <a:pPr>
              <a:buFont typeface="Arial" panose="020B0604020202020204" pitchFamily="34" charset="0"/>
              <a:buChar char="•"/>
            </a:pPr>
            <a:r>
              <a:rPr lang="en-US" sz="4000" dirty="0">
                <a:solidFill>
                  <a:schemeClr val="tx2"/>
                </a:solidFill>
                <a:latin typeface="Century Gothic" panose="020B0502020202020204" pitchFamily="34" charset="0"/>
              </a:rPr>
              <a:t>Take time out to have </a:t>
            </a:r>
            <a:r>
              <a:rPr lang="en-US" sz="4000" b="1" dirty="0">
                <a:solidFill>
                  <a:schemeClr val="tx2"/>
                </a:solidFill>
                <a:latin typeface="Century Gothic" panose="020B0502020202020204" pitchFamily="34" charset="0"/>
              </a:rPr>
              <a:t>fun</a:t>
            </a:r>
          </a:p>
          <a:p>
            <a:pPr>
              <a:buFont typeface="Arial" panose="020B0604020202020204" pitchFamily="34" charset="0"/>
              <a:buChar char="•"/>
            </a:pPr>
            <a:r>
              <a:rPr lang="en-US" sz="4000" b="1" dirty="0">
                <a:solidFill>
                  <a:schemeClr val="tx2"/>
                </a:solidFill>
                <a:latin typeface="Century Gothic" panose="020B0502020202020204" pitchFamily="34" charset="0"/>
              </a:rPr>
              <a:t>Exercise</a:t>
            </a:r>
            <a:r>
              <a:rPr lang="en-US" sz="4000" dirty="0">
                <a:solidFill>
                  <a:schemeClr val="tx2"/>
                </a:solidFill>
                <a:latin typeface="Century Gothic" panose="020B0502020202020204" pitchFamily="34" charset="0"/>
              </a:rPr>
              <a:t> regularly</a:t>
            </a:r>
          </a:p>
          <a:p>
            <a:pPr>
              <a:buFont typeface="Arial" panose="020B0604020202020204" pitchFamily="34" charset="0"/>
              <a:buChar char="•"/>
            </a:pPr>
            <a:r>
              <a:rPr lang="en-US" sz="4000" dirty="0">
                <a:solidFill>
                  <a:schemeClr val="tx2"/>
                </a:solidFill>
                <a:latin typeface="Century Gothic" panose="020B0502020202020204" pitchFamily="34" charset="0"/>
              </a:rPr>
              <a:t>Think </a:t>
            </a:r>
            <a:r>
              <a:rPr lang="en-US" sz="4000" b="1" dirty="0">
                <a:solidFill>
                  <a:schemeClr val="tx2"/>
                </a:solidFill>
                <a:latin typeface="Century Gothic" panose="020B0502020202020204" pitchFamily="34" charset="0"/>
              </a:rPr>
              <a:t>positively</a:t>
            </a:r>
            <a:r>
              <a:rPr lang="en-US" sz="4000" dirty="0">
                <a:solidFill>
                  <a:schemeClr val="tx2"/>
                </a:solidFill>
                <a:latin typeface="Century Gothic" panose="020B0502020202020204" pitchFamily="34" charset="0"/>
              </a:rPr>
              <a:t> </a:t>
            </a:r>
          </a:p>
          <a:p>
            <a:pPr>
              <a:buFont typeface="Arial" panose="020B0604020202020204" pitchFamily="34" charset="0"/>
              <a:buChar char="•"/>
            </a:pPr>
            <a:r>
              <a:rPr lang="en-US" sz="4000" dirty="0">
                <a:solidFill>
                  <a:schemeClr val="tx2"/>
                </a:solidFill>
                <a:latin typeface="Century Gothic" panose="020B0502020202020204" pitchFamily="34" charset="0"/>
              </a:rPr>
              <a:t>Eat well and keep hydrated</a:t>
            </a:r>
          </a:p>
          <a:p>
            <a:pPr>
              <a:buFont typeface="Arial" panose="020B0604020202020204" pitchFamily="34" charset="0"/>
              <a:buChar char="•"/>
            </a:pPr>
            <a:r>
              <a:rPr lang="en-US" sz="4000" dirty="0">
                <a:solidFill>
                  <a:schemeClr val="tx2"/>
                </a:solidFill>
                <a:latin typeface="Century Gothic" panose="020B0502020202020204" pitchFamily="34" charset="0"/>
              </a:rPr>
              <a:t>Use </a:t>
            </a:r>
            <a:r>
              <a:rPr lang="en-US" sz="4000" b="1" dirty="0">
                <a:solidFill>
                  <a:schemeClr val="tx2"/>
                </a:solidFill>
                <a:latin typeface="Century Gothic" panose="020B0502020202020204" pitchFamily="34" charset="0"/>
              </a:rPr>
              <a:t>breathing</a:t>
            </a:r>
            <a:r>
              <a:rPr lang="en-US" sz="4000" dirty="0">
                <a:solidFill>
                  <a:schemeClr val="tx2"/>
                </a:solidFill>
                <a:latin typeface="Century Gothic" panose="020B0502020202020204" pitchFamily="34" charset="0"/>
              </a:rPr>
              <a:t> techniques to help you relax</a:t>
            </a:r>
          </a:p>
          <a:p>
            <a:endParaRPr lang="en-GB" sz="4000" dirty="0">
              <a:latin typeface="Century Gothic" panose="020B0502020202020204" pitchFamily="34" charset="0"/>
            </a:endParaRPr>
          </a:p>
        </p:txBody>
      </p:sp>
      <p:pic>
        <p:nvPicPr>
          <p:cNvPr id="11" name="Picture 10">
            <a:extLst>
              <a:ext uri="{FF2B5EF4-FFF2-40B4-BE49-F238E27FC236}">
                <a16:creationId xmlns:a16="http://schemas.microsoft.com/office/drawing/2014/main" id="{8EC26571-8DEF-450E-B615-51A7F88BBDD1}"/>
              </a:ext>
            </a:extLst>
          </p:cNvPr>
          <p:cNvPicPr>
            <a:picLocks noChangeAspect="1"/>
          </p:cNvPicPr>
          <p:nvPr/>
        </p:nvPicPr>
        <p:blipFill>
          <a:blip r:embed="rId3"/>
          <a:stretch>
            <a:fillRect/>
          </a:stretch>
        </p:blipFill>
        <p:spPr>
          <a:xfrm>
            <a:off x="8177321" y="2132856"/>
            <a:ext cx="3096344" cy="2125166"/>
          </a:xfrm>
          <a:prstGeom prst="rect">
            <a:avLst/>
          </a:prstGeom>
        </p:spPr>
      </p:pic>
    </p:spTree>
    <p:extLst>
      <p:ext uri="{BB962C8B-B14F-4D97-AF65-F5344CB8AC3E}">
        <p14:creationId xmlns:p14="http://schemas.microsoft.com/office/powerpoint/2010/main" val="37147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461140" y="282222"/>
            <a:ext cx="9782801" cy="694087"/>
          </a:xfrm>
        </p:spPr>
        <p:txBody>
          <a:bodyPr>
            <a:noAutofit/>
          </a:bodyPr>
          <a:lstStyle/>
          <a:p>
            <a:pPr>
              <a:lnSpc>
                <a:spcPct val="100000"/>
              </a:lnSpc>
            </a:pPr>
            <a:r>
              <a:rPr lang="en-US" sz="4000" b="1" dirty="0">
                <a:solidFill>
                  <a:srgbClr val="0070C0"/>
                </a:solidFill>
                <a:latin typeface="Century Gothic" panose="020B0502020202020204" pitchFamily="34" charset="0"/>
              </a:rPr>
              <a:t>How can parents and </a:t>
            </a:r>
            <a:r>
              <a:rPr lang="en-US" sz="4000" b="1" dirty="0" err="1">
                <a:solidFill>
                  <a:srgbClr val="0070C0"/>
                </a:solidFill>
                <a:latin typeface="Century Gothic" panose="020B0502020202020204" pitchFamily="34" charset="0"/>
              </a:rPr>
              <a:t>carers</a:t>
            </a:r>
            <a:r>
              <a:rPr lang="en-US" sz="4000" b="1" dirty="0">
                <a:solidFill>
                  <a:srgbClr val="0070C0"/>
                </a:solidFill>
                <a:latin typeface="Century Gothic" panose="020B0502020202020204" pitchFamily="34" charset="0"/>
              </a:rPr>
              <a:t> help?</a:t>
            </a:r>
            <a:endParaRPr lang="en-GB" sz="4000" b="1" dirty="0">
              <a:solidFill>
                <a:srgbClr val="0070C0"/>
              </a:solidFill>
              <a:latin typeface="Century Gothic" panose="020B0502020202020204" pitchFamily="34" charset="0"/>
            </a:endParaRP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
        <p:nvSpPr>
          <p:cNvPr id="4" name="Content Placeholder 3">
            <a:extLst>
              <a:ext uri="{FF2B5EF4-FFF2-40B4-BE49-F238E27FC236}">
                <a16:creationId xmlns:a16="http://schemas.microsoft.com/office/drawing/2014/main" id="{548FE3B2-503E-469F-B9F7-55F323163F12}"/>
              </a:ext>
            </a:extLst>
          </p:cNvPr>
          <p:cNvSpPr>
            <a:spLocks noGrp="1"/>
          </p:cNvSpPr>
          <p:nvPr>
            <p:ph idx="1"/>
          </p:nvPr>
        </p:nvSpPr>
        <p:spPr>
          <a:xfrm>
            <a:off x="1378928" y="1351644"/>
            <a:ext cx="9541645" cy="4572000"/>
          </a:xfrm>
        </p:spPr>
        <p:txBody>
          <a:bodyPr>
            <a:noAutofit/>
          </a:bodyPr>
          <a:lstStyle/>
          <a:p>
            <a:pPr>
              <a:buFont typeface="Arial" panose="020B0604020202020204" pitchFamily="34" charset="0"/>
              <a:buChar char="•"/>
            </a:pPr>
            <a:r>
              <a:rPr lang="en-US" sz="2400" b="1" dirty="0">
                <a:solidFill>
                  <a:schemeClr val="tx2"/>
                </a:solidFill>
                <a:latin typeface="Century Gothic" panose="020B0502020202020204" pitchFamily="34" charset="0"/>
              </a:rPr>
              <a:t>Discuss</a:t>
            </a:r>
            <a:r>
              <a:rPr lang="en-US" sz="2400" dirty="0">
                <a:solidFill>
                  <a:schemeClr val="tx2"/>
                </a:solidFill>
                <a:latin typeface="Century Gothic" panose="020B0502020202020204" pitchFamily="34" charset="0"/>
              </a:rPr>
              <a:t> with your child how you could help them</a:t>
            </a:r>
          </a:p>
          <a:p>
            <a:pPr>
              <a:buFont typeface="Arial" panose="020B0604020202020204" pitchFamily="34" charset="0"/>
              <a:buChar char="•"/>
            </a:pPr>
            <a:r>
              <a:rPr lang="en-US" sz="2400" dirty="0">
                <a:solidFill>
                  <a:schemeClr val="tx2"/>
                </a:solidFill>
                <a:latin typeface="Century Gothic" panose="020B0502020202020204" pitchFamily="34" charset="0"/>
              </a:rPr>
              <a:t>Provide the </a:t>
            </a:r>
            <a:r>
              <a:rPr lang="en-US" sz="2400" b="1" dirty="0">
                <a:solidFill>
                  <a:schemeClr val="tx2"/>
                </a:solidFill>
                <a:latin typeface="Century Gothic" panose="020B0502020202020204" pitchFamily="34" charset="0"/>
              </a:rPr>
              <a:t>right environment </a:t>
            </a:r>
            <a:r>
              <a:rPr lang="en-US" sz="2400" dirty="0">
                <a:solidFill>
                  <a:schemeClr val="tx2"/>
                </a:solidFill>
                <a:latin typeface="Century Gothic" panose="020B0502020202020204" pitchFamily="34" charset="0"/>
              </a:rPr>
              <a:t>for success – quiet and well-lit if possible</a:t>
            </a:r>
          </a:p>
          <a:p>
            <a:pPr>
              <a:buFont typeface="Arial" panose="020B0604020202020204" pitchFamily="34" charset="0"/>
              <a:buChar char="•"/>
            </a:pPr>
            <a:r>
              <a:rPr lang="en-US" sz="2400" dirty="0">
                <a:solidFill>
                  <a:schemeClr val="tx2"/>
                </a:solidFill>
                <a:latin typeface="Century Gothic" panose="020B0502020202020204" pitchFamily="34" charset="0"/>
              </a:rPr>
              <a:t>Give plenty of </a:t>
            </a:r>
            <a:r>
              <a:rPr lang="en-US" sz="2400" b="1" dirty="0">
                <a:solidFill>
                  <a:schemeClr val="tx2"/>
                </a:solidFill>
                <a:latin typeface="Century Gothic" panose="020B0502020202020204" pitchFamily="34" charset="0"/>
              </a:rPr>
              <a:t>praise</a:t>
            </a:r>
            <a:r>
              <a:rPr lang="en-US" sz="2400" dirty="0">
                <a:solidFill>
                  <a:schemeClr val="tx2"/>
                </a:solidFill>
                <a:latin typeface="Century Gothic" panose="020B0502020202020204" pitchFamily="34" charset="0"/>
              </a:rPr>
              <a:t> and </a:t>
            </a:r>
            <a:r>
              <a:rPr lang="en-US" sz="2400" b="1" dirty="0">
                <a:solidFill>
                  <a:schemeClr val="tx2"/>
                </a:solidFill>
                <a:latin typeface="Century Gothic" panose="020B0502020202020204" pitchFamily="34" charset="0"/>
              </a:rPr>
              <a:t>encouragement</a:t>
            </a:r>
          </a:p>
          <a:p>
            <a:pPr>
              <a:buFont typeface="Arial" panose="020B0604020202020204" pitchFamily="34" charset="0"/>
              <a:buChar char="•"/>
            </a:pPr>
            <a:r>
              <a:rPr lang="en-US" sz="2400" dirty="0">
                <a:solidFill>
                  <a:schemeClr val="tx2"/>
                </a:solidFill>
                <a:latin typeface="Century Gothic" panose="020B0502020202020204" pitchFamily="34" charset="0"/>
              </a:rPr>
              <a:t>Keep your child well supplied with food and drink</a:t>
            </a:r>
          </a:p>
          <a:p>
            <a:pPr>
              <a:buFont typeface="Arial" panose="020B0604020202020204" pitchFamily="34" charset="0"/>
              <a:buChar char="•"/>
            </a:pPr>
            <a:r>
              <a:rPr lang="en-US" sz="2400" dirty="0">
                <a:solidFill>
                  <a:schemeClr val="tx2"/>
                </a:solidFill>
                <a:latin typeface="Century Gothic" panose="020B0502020202020204" pitchFamily="34" charset="0"/>
              </a:rPr>
              <a:t>Be prepared to </a:t>
            </a:r>
            <a:r>
              <a:rPr lang="en-US" sz="2400" b="1" dirty="0">
                <a:solidFill>
                  <a:schemeClr val="tx2"/>
                </a:solidFill>
                <a:latin typeface="Century Gothic" panose="020B0502020202020204" pitchFamily="34" charset="0"/>
              </a:rPr>
              <a:t>listen</a:t>
            </a:r>
          </a:p>
          <a:p>
            <a:pPr>
              <a:buFont typeface="Arial" panose="020B0604020202020204" pitchFamily="34" charset="0"/>
              <a:buChar char="•"/>
            </a:pPr>
            <a:r>
              <a:rPr lang="en-US" sz="2400" dirty="0">
                <a:solidFill>
                  <a:schemeClr val="tx2"/>
                </a:solidFill>
                <a:latin typeface="Century Gothic" panose="020B0502020202020204" pitchFamily="34" charset="0"/>
              </a:rPr>
              <a:t>Encourage </a:t>
            </a:r>
            <a:r>
              <a:rPr lang="en-US" sz="2400" b="1" dirty="0">
                <a:solidFill>
                  <a:schemeClr val="tx2"/>
                </a:solidFill>
                <a:latin typeface="Century Gothic" panose="020B0502020202020204" pitchFamily="34" charset="0"/>
              </a:rPr>
              <a:t>regular breaks </a:t>
            </a:r>
            <a:r>
              <a:rPr lang="en-US" sz="2400" dirty="0">
                <a:solidFill>
                  <a:schemeClr val="tx2"/>
                </a:solidFill>
                <a:latin typeface="Century Gothic" panose="020B0502020202020204" pitchFamily="34" charset="0"/>
              </a:rPr>
              <a:t>during long periods of revision</a:t>
            </a:r>
          </a:p>
          <a:p>
            <a:pPr>
              <a:buFont typeface="Arial" panose="020B0604020202020204" pitchFamily="34" charset="0"/>
              <a:buChar char="•"/>
            </a:pPr>
            <a:r>
              <a:rPr lang="en-US" sz="2400" dirty="0">
                <a:solidFill>
                  <a:schemeClr val="tx2"/>
                </a:solidFill>
                <a:latin typeface="Century Gothic" panose="020B0502020202020204" pitchFamily="34" charset="0"/>
              </a:rPr>
              <a:t>Encourage morning revision over late evening revision – brains tend to be more receptive in the morning</a:t>
            </a:r>
          </a:p>
          <a:p>
            <a:endParaRPr lang="en-GB" sz="4000" dirty="0">
              <a:latin typeface="Century Gothic" panose="020B0502020202020204" pitchFamily="34" charset="0"/>
            </a:endParaRPr>
          </a:p>
        </p:txBody>
      </p:sp>
      <p:pic>
        <p:nvPicPr>
          <p:cNvPr id="10" name="Picture 9">
            <a:extLst>
              <a:ext uri="{FF2B5EF4-FFF2-40B4-BE49-F238E27FC236}">
                <a16:creationId xmlns:a16="http://schemas.microsoft.com/office/drawing/2014/main" id="{5AB742B2-E5DA-423F-A9CC-AEC5E3ABEBA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54851" y="4556410"/>
            <a:ext cx="1764351" cy="1742569"/>
          </a:xfrm>
          <a:prstGeom prst="rect">
            <a:avLst/>
          </a:prstGeom>
        </p:spPr>
      </p:pic>
    </p:spTree>
    <p:extLst>
      <p:ext uri="{BB962C8B-B14F-4D97-AF65-F5344CB8AC3E}">
        <p14:creationId xmlns:p14="http://schemas.microsoft.com/office/powerpoint/2010/main" val="4119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3527F4-6A56-4915-A779-5E303BC93C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sp>
        <p:nvSpPr>
          <p:cNvPr id="7" name="Rectangle 6">
            <a:extLst>
              <a:ext uri="{FF2B5EF4-FFF2-40B4-BE49-F238E27FC236}">
                <a16:creationId xmlns:a16="http://schemas.microsoft.com/office/drawing/2014/main" id="{236B6B35-ADF9-425D-93D3-44A6449EBB0B}"/>
              </a:ext>
            </a:extLst>
          </p:cNvPr>
          <p:cNvSpPr/>
          <p:nvPr/>
        </p:nvSpPr>
        <p:spPr>
          <a:xfrm>
            <a:off x="1989956" y="332656"/>
            <a:ext cx="9247114" cy="4700326"/>
          </a:xfrm>
          <a:prstGeom prst="rect">
            <a:avLst/>
          </a:prstGeom>
        </p:spPr>
        <p:txBody>
          <a:bodyPr wrap="square" lIns="91440" tIns="45720" rIns="91440" bIns="45720" anchor="t">
            <a:spAutoFit/>
          </a:bodyPr>
          <a:lstStyle/>
          <a:p>
            <a:pPr lvl="0" algn="ctr" defTabSz="457200">
              <a:lnSpc>
                <a:spcPct val="103000"/>
              </a:lnSpc>
              <a:spcAft>
                <a:spcPts val="900"/>
              </a:spcAft>
              <a:defRPr sz="1800" b="0" i="0" u="none" strike="noStrike" kern="0" cap="none" spc="0" baseline="0">
                <a:solidFill>
                  <a:srgbClr val="000000"/>
                </a:solidFill>
                <a:uFillTx/>
              </a:defRPr>
            </a:pPr>
            <a:r>
              <a:rPr lang="en-US" sz="3200" b="1" u="sng" dirty="0">
                <a:solidFill>
                  <a:srgbClr val="0070C0"/>
                </a:solidFill>
                <a:latin typeface="Century Gothic" panose="020B0502020202020204" pitchFamily="34" charset="0"/>
                <a:ea typeface="Times New Roman" pitchFamily="18"/>
                <a:cs typeface="Times New Roman" pitchFamily="18"/>
              </a:rPr>
              <a:t>W</a:t>
            </a:r>
            <a:r>
              <a:rPr lang="en-US" sz="3200" b="1" dirty="0">
                <a:solidFill>
                  <a:srgbClr val="0070C0"/>
                </a:solidFill>
                <a:latin typeface="Century Gothic" panose="020B0502020202020204" pitchFamily="34" charset="0"/>
                <a:ea typeface="Times New Roman" pitchFamily="18"/>
                <a:cs typeface="Times New Roman" pitchFamily="18"/>
              </a:rPr>
              <a:t>orld </a:t>
            </a:r>
            <a:r>
              <a:rPr lang="en-US" sz="3200" b="1" u="sng" dirty="0">
                <a:solidFill>
                  <a:srgbClr val="0070C0"/>
                </a:solidFill>
                <a:latin typeface="Century Gothic" panose="020B0502020202020204" pitchFamily="34" charset="0"/>
                <a:ea typeface="Times New Roman" pitchFamily="18"/>
                <a:cs typeface="Times New Roman" pitchFamily="18"/>
              </a:rPr>
              <a:t>O</a:t>
            </a:r>
            <a:r>
              <a:rPr lang="en-US" sz="3200" b="1" dirty="0">
                <a:solidFill>
                  <a:srgbClr val="0070C0"/>
                </a:solidFill>
                <a:latin typeface="Century Gothic" panose="020B0502020202020204" pitchFamily="34" charset="0"/>
                <a:ea typeface="Times New Roman" pitchFamily="18"/>
                <a:cs typeface="Times New Roman" pitchFamily="18"/>
              </a:rPr>
              <a:t>f </a:t>
            </a:r>
            <a:r>
              <a:rPr lang="en-US" sz="3200" b="1" u="sng" dirty="0">
                <a:solidFill>
                  <a:srgbClr val="0070C0"/>
                </a:solidFill>
                <a:latin typeface="Century Gothic" panose="020B0502020202020204" pitchFamily="34" charset="0"/>
                <a:ea typeface="Times New Roman" pitchFamily="18"/>
                <a:cs typeface="Times New Roman" pitchFamily="18"/>
              </a:rPr>
              <a:t>W</a:t>
            </a:r>
            <a:r>
              <a:rPr lang="en-US" sz="3200" b="1" dirty="0">
                <a:solidFill>
                  <a:srgbClr val="0070C0"/>
                </a:solidFill>
                <a:latin typeface="Century Gothic" panose="020B0502020202020204" pitchFamily="34" charset="0"/>
                <a:ea typeface="Times New Roman" pitchFamily="18"/>
                <a:cs typeface="Times New Roman" pitchFamily="18"/>
              </a:rPr>
              <a:t>ork </a:t>
            </a:r>
          </a:p>
          <a:p>
            <a:pPr lvl="0" algn="ctr" defTabSz="457200">
              <a:lnSpc>
                <a:spcPct val="103000"/>
              </a:lnSpc>
              <a:spcAft>
                <a:spcPts val="900"/>
              </a:spcAft>
              <a:defRPr sz="1800" b="0" i="0" u="none" strike="noStrike" kern="0" cap="none" spc="0" baseline="0">
                <a:solidFill>
                  <a:srgbClr val="000000"/>
                </a:solidFill>
                <a:uFillTx/>
              </a:defRPr>
            </a:pPr>
            <a:r>
              <a:rPr lang="en-US" sz="3200" b="1" dirty="0">
                <a:solidFill>
                  <a:srgbClr val="0070C0"/>
                </a:solidFill>
                <a:latin typeface="Century Gothic" panose="020B0502020202020204" pitchFamily="34" charset="0"/>
                <a:ea typeface="Times New Roman" pitchFamily="18"/>
                <a:cs typeface="Times New Roman" pitchFamily="18"/>
              </a:rPr>
              <a:t>(WOW)</a:t>
            </a:r>
          </a:p>
          <a:p>
            <a:pPr algn="ctr" defTabSz="457200">
              <a:lnSpc>
                <a:spcPct val="103000"/>
              </a:lnSpc>
              <a:spcAft>
                <a:spcPts val="900"/>
              </a:spcAft>
              <a:defRPr sz="1800" b="0" i="0" u="none" strike="noStrike" kern="0" cap="none" spc="0" baseline="0">
                <a:solidFill>
                  <a:srgbClr val="000000"/>
                </a:solidFill>
                <a:uFillTx/>
              </a:defRPr>
            </a:pPr>
            <a:r>
              <a:rPr lang="en-US" sz="3200" b="1" dirty="0">
                <a:solidFill>
                  <a:srgbClr val="0070C0"/>
                </a:solidFill>
                <a:latin typeface="Century Gothic" panose="020B0502020202020204" pitchFamily="34" charset="0"/>
                <a:ea typeface="Times New Roman" pitchFamily="18"/>
                <a:cs typeface="Times New Roman"/>
              </a:rPr>
              <a:t>Second week in July for </a:t>
            </a:r>
            <a:r>
              <a:rPr lang="en-US" sz="3200" b="1" dirty="0">
                <a:solidFill>
                  <a:srgbClr val="0070C0"/>
                </a:solidFill>
                <a:latin typeface="Century Gothic" panose="020B0502020202020204" pitchFamily="34" charset="0"/>
                <a:ea typeface="Calibri" pitchFamily="34"/>
                <a:cs typeface="Times New Roman" pitchFamily="18"/>
              </a:rPr>
              <a:t>Year 10</a:t>
            </a:r>
          </a:p>
          <a:p>
            <a:pPr lvl="0" algn="ctr" defTabSz="457200">
              <a:lnSpc>
                <a:spcPct val="103000"/>
              </a:lnSpc>
              <a:spcAft>
                <a:spcPts val="900"/>
              </a:spcAft>
              <a:defRPr sz="1800" b="0" i="0" u="none" strike="noStrike" kern="0" cap="none" spc="0" baseline="0">
                <a:solidFill>
                  <a:srgbClr val="000000"/>
                </a:solidFill>
                <a:uFillTx/>
              </a:defRPr>
            </a:pPr>
            <a:endParaRPr lang="en-US" sz="1600" dirty="0">
              <a:solidFill>
                <a:srgbClr val="000000"/>
              </a:solidFill>
              <a:latin typeface="Century Gothic" panose="020B0502020202020204" pitchFamily="34" charset="0"/>
              <a:ea typeface="Calibri" pitchFamily="34"/>
              <a:cs typeface="Times New Roman" pitchFamily="18"/>
            </a:endParaRPr>
          </a:p>
          <a:p>
            <a:pPr lvl="0" algn="just" defTabSz="457200">
              <a:lnSpc>
                <a:spcPct val="103000"/>
              </a:lnSpc>
              <a:spcAft>
                <a:spcPts val="900"/>
              </a:spcAft>
              <a:defRPr sz="1800" b="0" i="0" u="none" strike="noStrike" kern="0" cap="none" spc="0" baseline="0">
                <a:solidFill>
                  <a:srgbClr val="000000"/>
                </a:solidFill>
                <a:uFillTx/>
              </a:defRPr>
            </a:pPr>
            <a:r>
              <a:rPr lang="en-US" sz="2400" dirty="0">
                <a:solidFill>
                  <a:schemeClr val="tx2"/>
                </a:solidFill>
                <a:latin typeface="Century Gothic" panose="020B0502020202020204" pitchFamily="34" charset="0"/>
                <a:ea typeface="Times New Roman" pitchFamily="18"/>
                <a:cs typeface="Times New Roman" pitchFamily="18"/>
              </a:rPr>
              <a:t>Due to the Covid-19 pandemic, work experience is not likely to be a viable option for this year’s cohort of Y10 students.</a:t>
            </a:r>
          </a:p>
          <a:p>
            <a:pPr lvl="0" algn="just" defTabSz="457200">
              <a:lnSpc>
                <a:spcPct val="103000"/>
              </a:lnSpc>
              <a:spcAft>
                <a:spcPts val="900"/>
              </a:spcAft>
              <a:defRPr sz="1800" b="0" i="0" u="none" strike="noStrike" kern="0" cap="none" spc="0" baseline="0">
                <a:solidFill>
                  <a:srgbClr val="000000"/>
                </a:solidFill>
                <a:uFillTx/>
              </a:defRPr>
            </a:pPr>
            <a:r>
              <a:rPr lang="en-US" sz="2400" dirty="0">
                <a:solidFill>
                  <a:schemeClr val="tx2"/>
                </a:solidFill>
                <a:latin typeface="Century Gothic" panose="020B0502020202020204" pitchFamily="34" charset="0"/>
                <a:ea typeface="Times New Roman" pitchFamily="18"/>
                <a:cs typeface="Times New Roman" pitchFamily="18"/>
              </a:rPr>
              <a:t>Nevertheless, there is a still a need to prepare our students for the career path that lies ahead of them and hopefully help them feel equipped to make their first steps into the workplace.</a:t>
            </a:r>
            <a:r>
              <a:rPr lang="en-US" sz="2000" dirty="0">
                <a:solidFill>
                  <a:schemeClr val="tx2"/>
                </a:solidFill>
                <a:latin typeface="Century Gothic" panose="020B0502020202020204" pitchFamily="34" charset="0"/>
                <a:ea typeface="Times New Roman" pitchFamily="18"/>
                <a:cs typeface="Times New Roman" pitchFamily="18"/>
              </a:rPr>
              <a:t> </a:t>
            </a:r>
            <a:endParaRPr lang="en-US" sz="2400" dirty="0">
              <a:solidFill>
                <a:schemeClr val="tx2"/>
              </a:solidFill>
              <a:latin typeface="Century Gothic" panose="020B0502020202020204" pitchFamily="34" charset="0"/>
              <a:ea typeface="Calibri" pitchFamily="34"/>
              <a:cs typeface="Times New Roman" pitchFamily="18"/>
            </a:endParaRPr>
          </a:p>
        </p:txBody>
      </p:sp>
      <p:pic>
        <p:nvPicPr>
          <p:cNvPr id="5" name="Picture 4" descr="A close up of a logo&#10;&#10;Description automatically generated">
            <a:extLst>
              <a:ext uri="{FF2B5EF4-FFF2-40B4-BE49-F238E27FC236}">
                <a16:creationId xmlns:a16="http://schemas.microsoft.com/office/drawing/2014/main" id="{87817515-8A09-43E8-9933-DA8CAFC91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356" y="4847421"/>
            <a:ext cx="6128784" cy="734866"/>
          </a:xfrm>
          <a:prstGeom prst="rect">
            <a:avLst/>
          </a:prstGeom>
        </p:spPr>
      </p:pic>
    </p:spTree>
    <p:extLst>
      <p:ext uri="{BB962C8B-B14F-4D97-AF65-F5344CB8AC3E}">
        <p14:creationId xmlns:p14="http://schemas.microsoft.com/office/powerpoint/2010/main" val="24679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hlinkClick r:id="" action="ppaction://media"/>
            <a:extLst>
              <a:ext uri="{FF2B5EF4-FFF2-40B4-BE49-F238E27FC236}">
                <a16:creationId xmlns:a16="http://schemas.microsoft.com/office/drawing/2014/main" id="{E6D6126D-EF6D-4605-A8F2-B443FBFB20BA}"/>
              </a:ext>
            </a:extLst>
          </p:cNvPr>
          <p:cNvPicPr>
            <a:picLocks noRot="1" noChangeAspect="1"/>
          </p:cNvPicPr>
          <p:nvPr>
            <a:videoFile r:link="rId1"/>
          </p:nvPr>
        </p:nvPicPr>
        <p:blipFill>
          <a:blip r:embed="rId3"/>
          <a:stretch>
            <a:fillRect/>
          </a:stretch>
        </p:blipFill>
        <p:spPr>
          <a:xfrm>
            <a:off x="2428547" y="642254"/>
            <a:ext cx="8010715" cy="5474895"/>
          </a:xfrm>
          <a:prstGeom prst="rect">
            <a:avLst/>
          </a:prstGeom>
        </p:spPr>
      </p:pic>
      <p:sp>
        <p:nvSpPr>
          <p:cNvPr id="2" name="TextBox 1">
            <a:extLst>
              <a:ext uri="{FF2B5EF4-FFF2-40B4-BE49-F238E27FC236}">
                <a16:creationId xmlns:a16="http://schemas.microsoft.com/office/drawing/2014/main" id="{23EA05B5-7470-493B-B287-EBF32638A28B}"/>
              </a:ext>
            </a:extLst>
          </p:cNvPr>
          <p:cNvSpPr txBox="1"/>
          <p:nvPr/>
        </p:nvSpPr>
        <p:spPr>
          <a:xfrm>
            <a:off x="1341884" y="158773"/>
            <a:ext cx="3168352"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Click to play video</a:t>
            </a:r>
          </a:p>
        </p:txBody>
      </p:sp>
    </p:spTree>
    <p:extLst>
      <p:ext uri="{BB962C8B-B14F-4D97-AF65-F5344CB8AC3E}">
        <p14:creationId xmlns:p14="http://schemas.microsoft.com/office/powerpoint/2010/main" val="73098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BCD879-C1CF-4843-8092-05F3716EC798}"/>
              </a:ext>
            </a:extLst>
          </p:cNvPr>
          <p:cNvSpPr/>
          <p:nvPr/>
        </p:nvSpPr>
        <p:spPr>
          <a:xfrm>
            <a:off x="2061964" y="476672"/>
            <a:ext cx="8856984" cy="3720186"/>
          </a:xfrm>
          <a:prstGeom prst="rect">
            <a:avLst/>
          </a:prstGeom>
        </p:spPr>
        <p:txBody>
          <a:bodyPr wrap="square" lIns="91440" tIns="45720" rIns="91440" bIns="45720" anchor="t">
            <a:spAutoFit/>
          </a:bodyPr>
          <a:lstStyle/>
          <a:p>
            <a:pPr algn="just" defTabSz="457200">
              <a:lnSpc>
                <a:spcPct val="103000"/>
              </a:lnSpc>
              <a:spcAft>
                <a:spcPts val="900"/>
              </a:spcAft>
              <a:defRPr sz="1800" b="0" i="0" u="none" strike="noStrike" kern="0" cap="none" spc="0" baseline="0">
                <a:solidFill>
                  <a:srgbClr val="000000"/>
                </a:solidFill>
                <a:uFillTx/>
              </a:defRPr>
            </a:pPr>
            <a:r>
              <a:rPr lang="en-US" sz="2400" dirty="0">
                <a:solidFill>
                  <a:schemeClr val="tx2"/>
                </a:solidFill>
                <a:latin typeface="Century Gothic" panose="020B0502020202020204" pitchFamily="34" charset="0"/>
                <a:ea typeface="Times New Roman" pitchFamily="18"/>
                <a:cs typeface="Times New Roman"/>
              </a:rPr>
              <a:t>Whilst it is impossible to replicate the experience of  spending time in the workplace, we can endeavour to give students an insight into the world of work and help them to understand themselves and the types of study and work that may suit them in the future.</a:t>
            </a:r>
            <a:endParaRPr lang="en-US" sz="2400" dirty="0">
              <a:solidFill>
                <a:schemeClr val="tx2"/>
              </a:solidFill>
              <a:latin typeface="Century Gothic" panose="020B0502020202020204" pitchFamily="34" charset="0"/>
              <a:ea typeface="Calibri" pitchFamily="34"/>
              <a:cs typeface="Times New Roman"/>
            </a:endParaRPr>
          </a:p>
          <a:p>
            <a:pPr algn="just" defTabSz="457200">
              <a:lnSpc>
                <a:spcPct val="103000"/>
              </a:lnSpc>
              <a:spcBef>
                <a:spcPts val="900"/>
              </a:spcBef>
              <a:spcAft>
                <a:spcPts val="900"/>
              </a:spcAft>
              <a:defRPr sz="1800" b="0" i="0" u="none" strike="noStrike" kern="0" cap="none" spc="0" baseline="0">
                <a:solidFill>
                  <a:srgbClr val="000000"/>
                </a:solidFill>
                <a:uFillTx/>
              </a:defRPr>
            </a:pPr>
            <a:r>
              <a:rPr lang="en-US" sz="2400" dirty="0">
                <a:solidFill>
                  <a:schemeClr val="tx2"/>
                </a:solidFill>
                <a:latin typeface="Century Gothic" panose="020B0502020202020204" pitchFamily="34" charset="0"/>
                <a:ea typeface="Times New Roman" pitchFamily="18"/>
                <a:cs typeface="Times New Roman"/>
              </a:rPr>
              <a:t>With this in mind, we are planning a </a:t>
            </a:r>
            <a:r>
              <a:rPr lang="en-US" sz="2400" b="1" dirty="0">
                <a:solidFill>
                  <a:schemeClr val="tx2"/>
                </a:solidFill>
                <a:latin typeface="Century Gothic" panose="020B0502020202020204" pitchFamily="34" charset="0"/>
                <a:ea typeface="Times New Roman" pitchFamily="18"/>
                <a:cs typeface="Times New Roman"/>
              </a:rPr>
              <a:t>World of Work [WOW] </a:t>
            </a:r>
            <a:r>
              <a:rPr lang="en-US" sz="2400" dirty="0">
                <a:solidFill>
                  <a:schemeClr val="tx2"/>
                </a:solidFill>
                <a:latin typeface="Century Gothic" panose="020B0502020202020204" pitchFamily="34" charset="0"/>
                <a:ea typeface="Times New Roman" pitchFamily="18"/>
                <a:cs typeface="Times New Roman"/>
              </a:rPr>
              <a:t>focus week, supported by a bank of online and virtual work experience resources, substituting some of the experience they should have received. </a:t>
            </a:r>
            <a:endParaRPr lang="en-US" sz="2400" dirty="0">
              <a:solidFill>
                <a:schemeClr val="tx2"/>
              </a:solidFill>
              <a:latin typeface="Century Gothic" panose="020B0502020202020204" pitchFamily="34" charset="0"/>
              <a:ea typeface="Calibri" pitchFamily="34"/>
              <a:cs typeface="Times New Roman" pitchFamily="18"/>
            </a:endParaRPr>
          </a:p>
        </p:txBody>
      </p:sp>
      <p:pic>
        <p:nvPicPr>
          <p:cNvPr id="6" name="Picture 5">
            <a:extLst>
              <a:ext uri="{FF2B5EF4-FFF2-40B4-BE49-F238E27FC236}">
                <a16:creationId xmlns:a16="http://schemas.microsoft.com/office/drawing/2014/main" id="{23E9FA21-8A5C-47F4-8C31-508ADA111C8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8" name="Picture 7" descr="A close up of a logo&#10;&#10;Description automatically generated">
            <a:extLst>
              <a:ext uri="{FF2B5EF4-FFF2-40B4-BE49-F238E27FC236}">
                <a16:creationId xmlns:a16="http://schemas.microsoft.com/office/drawing/2014/main" id="{BA223FEA-83C9-477C-ACD4-7A0BC92A3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356" y="4847421"/>
            <a:ext cx="6128784" cy="734866"/>
          </a:xfrm>
          <a:prstGeom prst="rect">
            <a:avLst/>
          </a:prstGeom>
        </p:spPr>
      </p:pic>
    </p:spTree>
    <p:extLst>
      <p:ext uri="{BB962C8B-B14F-4D97-AF65-F5344CB8AC3E}">
        <p14:creationId xmlns:p14="http://schemas.microsoft.com/office/powerpoint/2010/main" val="291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461353-44A0-4E81-8CAC-153DE8F7477F}"/>
              </a:ext>
            </a:extLst>
          </p:cNvPr>
          <p:cNvSpPr/>
          <p:nvPr/>
        </p:nvSpPr>
        <p:spPr>
          <a:xfrm>
            <a:off x="1989956" y="332656"/>
            <a:ext cx="8352928" cy="4431728"/>
          </a:xfrm>
          <a:prstGeom prst="rect">
            <a:avLst/>
          </a:prstGeom>
        </p:spPr>
        <p:txBody>
          <a:bodyPr wrap="square">
            <a:spAutoFit/>
          </a:bodyPr>
          <a:lstStyle/>
          <a:p>
            <a:pPr lvl="0" defTabSz="457200">
              <a:lnSpc>
                <a:spcPct val="103000"/>
              </a:lnSpc>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Our </a:t>
            </a:r>
            <a:r>
              <a:rPr lang="en-US" sz="2800" b="1" kern="0" dirty="0">
                <a:solidFill>
                  <a:schemeClr val="tx2"/>
                </a:solidFill>
                <a:latin typeface="Century Gothic" panose="020B0502020202020204" pitchFamily="34" charset="0"/>
                <a:ea typeface="Times New Roman" pitchFamily="18"/>
                <a:cs typeface="Times New Roman" pitchFamily="18"/>
              </a:rPr>
              <a:t>WOW </a:t>
            </a:r>
            <a:r>
              <a:rPr lang="en-US" sz="2800" kern="0" dirty="0">
                <a:solidFill>
                  <a:schemeClr val="tx2"/>
                </a:solidFill>
                <a:latin typeface="Century Gothic" panose="020B0502020202020204" pitchFamily="34" charset="0"/>
                <a:ea typeface="Times New Roman" pitchFamily="18"/>
                <a:cs typeface="Times New Roman" pitchFamily="18"/>
              </a:rPr>
              <a:t>focus week will include supporting students to: </a:t>
            </a:r>
            <a:endParaRPr lang="en-US" sz="2800" kern="0" dirty="0">
              <a:solidFill>
                <a:schemeClr val="tx2"/>
              </a:solidFill>
              <a:latin typeface="Century Gothic" panose="020B0502020202020204" pitchFamily="34" charset="0"/>
              <a:ea typeface="Calibri" pitchFamily="34"/>
              <a:cs typeface="Times New Roman" pitchFamily="18"/>
            </a:endParaRPr>
          </a:p>
          <a:p>
            <a:pPr lvl="0" defTabSz="457200">
              <a:lnSpc>
                <a:spcPct val="103000"/>
              </a:lnSpc>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 </a:t>
            </a:r>
            <a:endParaRPr lang="en-US" sz="2800" kern="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spcBef>
                <a:spcPts val="150"/>
              </a:spcBef>
              <a:spcAft>
                <a:spcPts val="150"/>
              </a:spcAft>
              <a:buSzPct val="100000"/>
              <a:buFont typeface="Wingdings" pitchFamily="2"/>
              <a:buChar char="v"/>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Profile themselves and consider their strengths and aptitudes</a:t>
            </a:r>
            <a:endParaRPr lang="en-US" sz="2800" kern="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spcBef>
                <a:spcPts val="150"/>
              </a:spcBef>
              <a:spcAft>
                <a:spcPts val="150"/>
              </a:spcAft>
              <a:buSzPct val="100000"/>
              <a:buFont typeface="Wingdings" pitchFamily="2"/>
              <a:buChar char="v"/>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Investigate Career Pathways</a:t>
            </a:r>
            <a:endParaRPr lang="en-US" sz="2800" kern="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spcBef>
                <a:spcPts val="150"/>
              </a:spcBef>
              <a:spcAft>
                <a:spcPts val="150"/>
              </a:spcAft>
              <a:buSzPct val="100000"/>
              <a:buFont typeface="Wingdings" pitchFamily="2"/>
              <a:buChar char="v"/>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Prepare for Year 11 and Beyond</a:t>
            </a:r>
            <a:endParaRPr lang="en-US" sz="2800" kern="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spcBef>
                <a:spcPts val="150"/>
              </a:spcBef>
              <a:spcAft>
                <a:spcPts val="150"/>
              </a:spcAft>
              <a:buSzPct val="100000"/>
              <a:buFont typeface="Wingdings" pitchFamily="2"/>
              <a:buChar char="v"/>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Explore Labour Market Information</a:t>
            </a:r>
            <a:endParaRPr lang="en-US" sz="2800" kern="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spcBef>
                <a:spcPts val="150"/>
              </a:spcBef>
              <a:spcAft>
                <a:spcPts val="150"/>
              </a:spcAft>
              <a:buSzPct val="100000"/>
              <a:buFont typeface="Wingdings" pitchFamily="2"/>
              <a:buChar char="v"/>
              <a:defRPr sz="1800" b="0" i="0" u="none" strike="noStrike" kern="0" cap="none" spc="0" baseline="0">
                <a:solidFill>
                  <a:srgbClr val="000000"/>
                </a:solidFill>
                <a:uFillTx/>
              </a:defRPr>
            </a:pPr>
            <a:r>
              <a:rPr lang="en-US" sz="2800" kern="0" dirty="0">
                <a:solidFill>
                  <a:schemeClr val="tx2"/>
                </a:solidFill>
                <a:latin typeface="Century Gothic" panose="020B0502020202020204" pitchFamily="34" charset="0"/>
                <a:ea typeface="Times New Roman" pitchFamily="18"/>
                <a:cs typeface="Times New Roman" pitchFamily="18"/>
              </a:rPr>
              <a:t>Observe A Day in the Life of…</a:t>
            </a:r>
            <a:endParaRPr lang="en-US" sz="2800" kern="0" dirty="0">
              <a:solidFill>
                <a:schemeClr val="tx2"/>
              </a:solidFill>
              <a:latin typeface="Century Gothic" panose="020B0502020202020204" pitchFamily="34" charset="0"/>
              <a:ea typeface="Calibri" pitchFamily="34"/>
              <a:cs typeface="Times New Roman" pitchFamily="18"/>
            </a:endParaRPr>
          </a:p>
        </p:txBody>
      </p:sp>
      <p:pic>
        <p:nvPicPr>
          <p:cNvPr id="6" name="Picture 5">
            <a:extLst>
              <a:ext uri="{FF2B5EF4-FFF2-40B4-BE49-F238E27FC236}">
                <a16:creationId xmlns:a16="http://schemas.microsoft.com/office/drawing/2014/main" id="{19FDA8DE-E5FA-47F9-AF43-9FC61C5C6D8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8" name="Picture 7" descr="A close up of a logo&#10;&#10;Description automatically generated">
            <a:extLst>
              <a:ext uri="{FF2B5EF4-FFF2-40B4-BE49-F238E27FC236}">
                <a16:creationId xmlns:a16="http://schemas.microsoft.com/office/drawing/2014/main" id="{9F5478E7-018F-4400-97BB-8CEC4126A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356" y="4847421"/>
            <a:ext cx="6128784" cy="734866"/>
          </a:xfrm>
          <a:prstGeom prst="rect">
            <a:avLst/>
          </a:prstGeom>
        </p:spPr>
      </p:pic>
    </p:spTree>
    <p:extLst>
      <p:ext uri="{BB962C8B-B14F-4D97-AF65-F5344CB8AC3E}">
        <p14:creationId xmlns:p14="http://schemas.microsoft.com/office/powerpoint/2010/main" val="7294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031F2B-7287-46EA-9C18-EA679AA95125}"/>
              </a:ext>
            </a:extLst>
          </p:cNvPr>
          <p:cNvSpPr/>
          <p:nvPr/>
        </p:nvSpPr>
        <p:spPr>
          <a:xfrm>
            <a:off x="1989956" y="199599"/>
            <a:ext cx="9361040" cy="4401846"/>
          </a:xfrm>
          <a:prstGeom prst="rect">
            <a:avLst/>
          </a:prstGeom>
        </p:spPr>
        <p:txBody>
          <a:bodyPr wrap="square" lIns="91440" tIns="45720" rIns="91440" bIns="45720" anchor="t">
            <a:spAutoFit/>
          </a:bodyPr>
          <a:lstStyle/>
          <a:p>
            <a:pPr lvl="0" defTabSz="457200">
              <a:lnSpc>
                <a:spcPct val="103000"/>
              </a:lnSpc>
              <a:spcBef>
                <a:spcPts val="900"/>
              </a:spcBef>
              <a:spcAft>
                <a:spcPts val="900"/>
              </a:spcAft>
              <a:defRPr sz="1800" b="0" i="0" u="none" strike="noStrike" kern="0" cap="none" spc="0" baseline="0">
                <a:solidFill>
                  <a:srgbClr val="000000"/>
                </a:solidFill>
                <a:uFillTx/>
              </a:defRPr>
            </a:pPr>
            <a:r>
              <a:rPr lang="en-US" sz="2800" b="1" dirty="0">
                <a:solidFill>
                  <a:schemeClr val="tx2"/>
                </a:solidFill>
                <a:latin typeface="Century Gothic" panose="020B0502020202020204" pitchFamily="34" charset="0"/>
                <a:ea typeface="Times New Roman" pitchFamily="18"/>
                <a:cs typeface="Times New Roman" pitchFamily="18"/>
              </a:rPr>
              <a:t>How will it work?</a:t>
            </a:r>
          </a:p>
          <a:p>
            <a:pPr lvl="0" defTabSz="457200">
              <a:lnSpc>
                <a:spcPct val="103000"/>
              </a:lnSpc>
              <a:spcBef>
                <a:spcPts val="900"/>
              </a:spcBef>
              <a:spcAft>
                <a:spcPts val="900"/>
              </a:spcAft>
              <a:defRPr sz="1800" b="0" i="0" u="none" strike="noStrike" kern="0" cap="none" spc="0" baseline="0">
                <a:solidFill>
                  <a:srgbClr val="000000"/>
                </a:solidFill>
                <a:uFillTx/>
              </a:defRPr>
            </a:pPr>
            <a:r>
              <a:rPr lang="en-US" sz="2800" dirty="0">
                <a:solidFill>
                  <a:schemeClr val="tx2"/>
                </a:solidFill>
                <a:latin typeface="Century Gothic" panose="020B0502020202020204" pitchFamily="34" charset="0"/>
                <a:ea typeface="Times New Roman" pitchFamily="18"/>
                <a:cs typeface="Times New Roman" pitchFamily="18"/>
              </a:rPr>
              <a:t>Some of the sessions will be delivered during class time, whilst others are designed to be completed in the students own time so they can build the experience they want. </a:t>
            </a:r>
            <a:endParaRPr lang="en-US" sz="2800" dirty="0">
              <a:solidFill>
                <a:schemeClr val="tx2"/>
              </a:solidFill>
              <a:latin typeface="Century Gothic" panose="020B0502020202020204" pitchFamily="34" charset="0"/>
              <a:ea typeface="Calibri" pitchFamily="34"/>
              <a:cs typeface="Times New Roman" pitchFamily="18"/>
            </a:endParaRPr>
          </a:p>
          <a:p>
            <a:pPr defTabSz="457200">
              <a:lnSpc>
                <a:spcPct val="103000"/>
              </a:lnSpc>
              <a:defRPr sz="1800" b="0" i="0" u="none" strike="noStrike" kern="0" cap="none" spc="0" baseline="0">
                <a:solidFill>
                  <a:srgbClr val="000000"/>
                </a:solidFill>
                <a:uFillTx/>
              </a:defRPr>
            </a:pPr>
            <a:r>
              <a:rPr lang="en-US" sz="2800" dirty="0">
                <a:solidFill>
                  <a:schemeClr val="tx2"/>
                </a:solidFill>
                <a:latin typeface="Century Gothic" panose="020B0502020202020204" pitchFamily="34" charset="0"/>
                <a:ea typeface="Times New Roman" pitchFamily="18"/>
                <a:cs typeface="Times New Roman"/>
              </a:rPr>
              <a:t>In addition, all students have a login to our Unifrog  careers platform which will help students to use, develop and enhance their research skills,  and apply those skills in their study </a:t>
            </a:r>
            <a:r>
              <a:rPr lang="en-US" sz="2800" dirty="0" err="1">
                <a:solidFill>
                  <a:schemeClr val="tx2"/>
                </a:solidFill>
                <a:latin typeface="Century Gothic" panose="020B0502020202020204" pitchFamily="34" charset="0"/>
                <a:ea typeface="Times New Roman" pitchFamily="18"/>
                <a:cs typeface="Times New Roman"/>
              </a:rPr>
              <a:t>programmes</a:t>
            </a:r>
            <a:r>
              <a:rPr lang="en-US" sz="2800" dirty="0">
                <a:solidFill>
                  <a:schemeClr val="tx2"/>
                </a:solidFill>
                <a:latin typeface="Century Gothic" panose="020B0502020202020204" pitchFamily="34" charset="0"/>
                <a:ea typeface="Times New Roman" pitchFamily="18"/>
                <a:cs typeface="Times New Roman"/>
              </a:rPr>
              <a:t>.</a:t>
            </a:r>
            <a:endParaRPr lang="en-US" sz="2800" dirty="0">
              <a:solidFill>
                <a:schemeClr val="tx2"/>
              </a:solidFill>
              <a:latin typeface="Century Gothic" panose="020B0502020202020204" pitchFamily="34" charset="0"/>
              <a:cs typeface="Times New Roman"/>
            </a:endParaRPr>
          </a:p>
        </p:txBody>
      </p:sp>
      <p:pic>
        <p:nvPicPr>
          <p:cNvPr id="5" name="Picture 4">
            <a:extLst>
              <a:ext uri="{FF2B5EF4-FFF2-40B4-BE49-F238E27FC236}">
                <a16:creationId xmlns:a16="http://schemas.microsoft.com/office/drawing/2014/main" id="{F8C628DF-F3C9-4C4A-BD99-D8B8BCB22B0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7" name="Picture 6" descr="A close up of a logo&#10;&#10;Description automatically generated">
            <a:extLst>
              <a:ext uri="{FF2B5EF4-FFF2-40B4-BE49-F238E27FC236}">
                <a16:creationId xmlns:a16="http://schemas.microsoft.com/office/drawing/2014/main" id="{2F09C737-F86B-4E8E-B96A-DDCE72245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356" y="4847421"/>
            <a:ext cx="6128784" cy="734866"/>
          </a:xfrm>
          <a:prstGeom prst="rect">
            <a:avLst/>
          </a:prstGeom>
        </p:spPr>
      </p:pic>
    </p:spTree>
    <p:extLst>
      <p:ext uri="{BB962C8B-B14F-4D97-AF65-F5344CB8AC3E}">
        <p14:creationId xmlns:p14="http://schemas.microsoft.com/office/powerpoint/2010/main" val="109407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1E7896-03BD-4510-9602-7DC90F4F236E}"/>
              </a:ext>
            </a:extLst>
          </p:cNvPr>
          <p:cNvSpPr/>
          <p:nvPr/>
        </p:nvSpPr>
        <p:spPr>
          <a:xfrm>
            <a:off x="1989957" y="476672"/>
            <a:ext cx="9721080" cy="4879797"/>
          </a:xfrm>
          <a:prstGeom prst="rect">
            <a:avLst/>
          </a:prstGeom>
        </p:spPr>
        <p:txBody>
          <a:bodyPr wrap="square" lIns="91440" tIns="45720" rIns="91440" bIns="45720" anchor="t">
            <a:spAutoFit/>
          </a:bodyPr>
          <a:lstStyle/>
          <a:p>
            <a:pPr lvl="0" defTabSz="457200">
              <a:lnSpc>
                <a:spcPct val="103000"/>
              </a:lnSpc>
              <a:defRPr sz="1800" b="0" i="0" u="none" strike="noStrike" kern="0" cap="none" spc="0" baseline="0">
                <a:solidFill>
                  <a:srgbClr val="000000"/>
                </a:solidFill>
                <a:uFillTx/>
              </a:defRPr>
            </a:pPr>
            <a:r>
              <a:rPr lang="en-US" sz="4400" b="1" kern="0" dirty="0">
                <a:solidFill>
                  <a:srgbClr val="000000"/>
                </a:solidFill>
                <a:latin typeface="Century Gothic" panose="020B0502020202020204" pitchFamily="34" charset="0"/>
                <a:ea typeface="Times New Roman" pitchFamily="18"/>
                <a:cs typeface="Times New Roman" pitchFamily="18"/>
              </a:rPr>
              <a:t>Unifrog</a:t>
            </a:r>
            <a:endParaRPr lang="en-US" sz="2800" kern="0" dirty="0">
              <a:solidFill>
                <a:srgbClr val="000000"/>
              </a:solidFill>
              <a:latin typeface="Century Gothic" panose="020B0502020202020204" pitchFamily="34" charset="0"/>
              <a:ea typeface="Calibri" pitchFamily="34"/>
              <a:cs typeface="Times New Roman" pitchFamily="18"/>
            </a:endParaRPr>
          </a:p>
          <a:p>
            <a:pPr lvl="0" defTabSz="457200">
              <a:lnSpc>
                <a:spcPct val="103000"/>
              </a:lnSpc>
              <a:defRPr sz="1800" b="0" i="0" u="none" strike="noStrike" kern="0" cap="none" spc="0" baseline="0">
                <a:solidFill>
                  <a:srgbClr val="000000"/>
                </a:solidFill>
                <a:uFillTx/>
              </a:defRPr>
            </a:pPr>
            <a:endParaRPr lang="en-US" sz="2800" kern="0" dirty="0">
              <a:solidFill>
                <a:srgbClr val="000000"/>
              </a:solidFill>
              <a:latin typeface="Century Gothic" panose="020B0502020202020204" pitchFamily="34" charset="0"/>
              <a:ea typeface="Calibri" pitchFamily="34"/>
              <a:cs typeface="Times New Roman" pitchFamily="18"/>
            </a:endParaRPr>
          </a:p>
          <a:p>
            <a:pPr lvl="0" defTabSz="457200">
              <a:lnSpc>
                <a:spcPct val="103000"/>
              </a:lnSpc>
              <a:defRPr sz="1800" b="0" i="0" u="none" strike="noStrike" kern="0" cap="none" spc="0" baseline="0">
                <a:solidFill>
                  <a:srgbClr val="000000"/>
                </a:solidFill>
                <a:uFillTx/>
              </a:defRPr>
            </a:pPr>
            <a:r>
              <a:rPr lang="en-US" sz="3600" b="1" kern="0" dirty="0">
                <a:solidFill>
                  <a:srgbClr val="0070C0"/>
                </a:solidFill>
                <a:uFill>
                  <a:solidFill>
                    <a:srgbClr val="000000"/>
                  </a:solidFill>
                </a:uFill>
                <a:latin typeface="Century Gothic" panose="020B0502020202020204" pitchFamily="34" charset="0"/>
                <a:ea typeface="Times New Roman" pitchFamily="18"/>
                <a:cs typeface="Times New Roman"/>
              </a:rPr>
              <a:t>Unifrog </a:t>
            </a:r>
            <a:r>
              <a:rPr lang="en-US" sz="2800" kern="0" dirty="0">
                <a:solidFill>
                  <a:schemeClr val="tx2"/>
                </a:solidFill>
                <a:latin typeface="Century Gothic" panose="020B0502020202020204" pitchFamily="34" charset="0"/>
                <a:ea typeface="Times New Roman" pitchFamily="18"/>
                <a:cs typeface="Times New Roman"/>
              </a:rPr>
              <a:t>is our new online resource. It helps students plan their future</a:t>
            </a:r>
            <a:r>
              <a:rPr lang="en-US" sz="2800" b="1" kern="0" dirty="0">
                <a:solidFill>
                  <a:schemeClr val="tx2"/>
                </a:solidFill>
                <a:latin typeface="Century Gothic" panose="020B0502020202020204" pitchFamily="34" charset="0"/>
                <a:ea typeface="Times New Roman" pitchFamily="18"/>
                <a:cs typeface="Times New Roman"/>
              </a:rPr>
              <a:t> </a:t>
            </a:r>
            <a:r>
              <a:rPr lang="en-US" sz="2800" kern="0" dirty="0">
                <a:solidFill>
                  <a:schemeClr val="tx2"/>
                </a:solidFill>
                <a:latin typeface="Century Gothic" panose="020B0502020202020204" pitchFamily="34" charset="0"/>
                <a:ea typeface="Times New Roman" pitchFamily="18"/>
                <a:cs typeface="Times New Roman"/>
              </a:rPr>
              <a:t>by bringing all the available information into one single, impartial, user-friendly platform. It supports and enables students to make the best choices and submit the strongest CVs, UCAS and job applications</a:t>
            </a:r>
            <a:r>
              <a:rPr lang="en-US" sz="2000" kern="0" dirty="0">
                <a:solidFill>
                  <a:schemeClr val="tx2"/>
                </a:solidFill>
                <a:latin typeface="Century Gothic" panose="020B0502020202020204" pitchFamily="34" charset="0"/>
                <a:ea typeface="Times New Roman" pitchFamily="18"/>
                <a:cs typeface="Times New Roman"/>
              </a:rPr>
              <a:t>. </a:t>
            </a:r>
          </a:p>
          <a:p>
            <a:pPr lvl="0" defTabSz="457200">
              <a:lnSpc>
                <a:spcPct val="103000"/>
              </a:lnSpc>
              <a:defRPr sz="1800" b="0" i="0" u="none" strike="noStrike" kern="0" cap="none" spc="0" baseline="0">
                <a:solidFill>
                  <a:srgbClr val="000000"/>
                </a:solidFill>
                <a:uFillTx/>
              </a:defRPr>
            </a:pPr>
            <a:endParaRPr lang="en-US" sz="2800" kern="0" dirty="0">
              <a:solidFill>
                <a:srgbClr val="3F3F3F"/>
              </a:solidFill>
              <a:latin typeface="Century Gothic" panose="020B0502020202020204" pitchFamily="34" charset="0"/>
              <a:ea typeface="Calibri" pitchFamily="34"/>
              <a:cs typeface="Times New Roman" pitchFamily="18"/>
            </a:endParaRPr>
          </a:p>
          <a:p>
            <a:pPr lvl="0" defTabSz="457200">
              <a:lnSpc>
                <a:spcPct val="103000"/>
              </a:lnSpc>
              <a:defRPr sz="1800" b="0" i="0" u="none" strike="noStrike" kern="0" cap="none" spc="0" baseline="0">
                <a:solidFill>
                  <a:srgbClr val="000000"/>
                </a:solidFill>
                <a:uFillTx/>
              </a:defRPr>
            </a:pPr>
            <a:r>
              <a:rPr lang="en-US" sz="2800" kern="0" dirty="0">
                <a:solidFill>
                  <a:srgbClr val="0070C0"/>
                </a:solidFill>
                <a:latin typeface="Century Gothic" panose="020B0502020202020204" pitchFamily="34" charset="0"/>
                <a:ea typeface="Calibri" pitchFamily="34"/>
                <a:cs typeface="Times New Roman" pitchFamily="18"/>
                <a:hlinkClick r:id="rId2">
                  <a:extLst>
                    <a:ext uri="{A12FA001-AC4F-418D-AE19-62706E023703}">
                      <ahyp:hlinkClr xmlns:ahyp="http://schemas.microsoft.com/office/drawing/2018/hyperlinkcolor" val="tx"/>
                    </a:ext>
                  </a:extLst>
                </a:hlinkClick>
              </a:rPr>
              <a:t>www.unifrog.org</a:t>
            </a:r>
            <a:endParaRPr lang="en-US" sz="2800" kern="0" dirty="0">
              <a:solidFill>
                <a:srgbClr val="0070C0"/>
              </a:solidFill>
              <a:latin typeface="Century Gothic" panose="020B0502020202020204" pitchFamily="34" charset="0"/>
              <a:ea typeface="Calibri" pitchFamily="34"/>
              <a:cs typeface="Times New Roman" pitchFamily="18"/>
            </a:endParaRPr>
          </a:p>
        </p:txBody>
      </p:sp>
      <p:pic>
        <p:nvPicPr>
          <p:cNvPr id="5" name="Picture 4">
            <a:extLst>
              <a:ext uri="{FF2B5EF4-FFF2-40B4-BE49-F238E27FC236}">
                <a16:creationId xmlns:a16="http://schemas.microsoft.com/office/drawing/2014/main" id="{A8B4B277-CFEE-43C0-A978-186876B0AB7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6" name="Picture 5" descr="A close up of a logo&#10;&#10;Description automatically generated">
            <a:extLst>
              <a:ext uri="{FF2B5EF4-FFF2-40B4-BE49-F238E27FC236}">
                <a16:creationId xmlns:a16="http://schemas.microsoft.com/office/drawing/2014/main" id="{EA81EE5B-E1D7-450C-A4CE-2F29E200D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356" y="4847421"/>
            <a:ext cx="6128784" cy="734866"/>
          </a:xfrm>
          <a:prstGeom prst="rect">
            <a:avLst/>
          </a:prstGeom>
        </p:spPr>
      </p:pic>
    </p:spTree>
    <p:extLst>
      <p:ext uri="{BB962C8B-B14F-4D97-AF65-F5344CB8AC3E}">
        <p14:creationId xmlns:p14="http://schemas.microsoft.com/office/powerpoint/2010/main" val="19705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1138E8-BE67-4C99-AC5F-843ECB71BBA2}"/>
              </a:ext>
            </a:extLst>
          </p:cNvPr>
          <p:cNvSpPr/>
          <p:nvPr/>
        </p:nvSpPr>
        <p:spPr>
          <a:xfrm>
            <a:off x="1917948" y="332656"/>
            <a:ext cx="9865096" cy="5154040"/>
          </a:xfrm>
          <a:prstGeom prst="rect">
            <a:avLst/>
          </a:prstGeom>
        </p:spPr>
        <p:txBody>
          <a:bodyPr wrap="square">
            <a:spAutoFit/>
          </a:bodyPr>
          <a:lstStyle/>
          <a:p>
            <a:pPr lvl="0" defTabSz="457200">
              <a:lnSpc>
                <a:spcPct val="103000"/>
              </a:lnSpc>
              <a:defRPr sz="1800" b="0" i="0" u="none" strike="noStrike" kern="0" cap="none" spc="0" baseline="0">
                <a:solidFill>
                  <a:srgbClr val="000000"/>
                </a:solidFill>
                <a:uFillTx/>
              </a:defRPr>
            </a:pPr>
            <a:r>
              <a:rPr lang="en-US" sz="3600" b="1" dirty="0">
                <a:solidFill>
                  <a:srgbClr val="000000"/>
                </a:solidFill>
                <a:latin typeface="Century Gothic" panose="020B0502020202020204" pitchFamily="34" charset="0"/>
                <a:ea typeface="Times New Roman" pitchFamily="18"/>
                <a:cs typeface="Times New Roman" pitchFamily="18"/>
              </a:rPr>
              <a:t>Careers e-Library</a:t>
            </a:r>
            <a:endParaRPr lang="en-US" sz="2000" dirty="0">
              <a:solidFill>
                <a:srgbClr val="000000"/>
              </a:solidFill>
              <a:latin typeface="Century Gothic" panose="020B0502020202020204" pitchFamily="34" charset="0"/>
              <a:ea typeface="Calibri" pitchFamily="34"/>
              <a:cs typeface="Times New Roman" pitchFamily="18"/>
            </a:endParaRPr>
          </a:p>
          <a:p>
            <a:pPr lvl="0" defTabSz="457200">
              <a:lnSpc>
                <a:spcPct val="103000"/>
              </a:lnSpc>
              <a:defRPr sz="1800" b="0" i="0" u="none" strike="noStrike" kern="0" cap="none" spc="0" baseline="0">
                <a:solidFill>
                  <a:srgbClr val="000000"/>
                </a:solidFill>
                <a:uFillTx/>
              </a:defRPr>
            </a:pPr>
            <a:r>
              <a:rPr lang="en-US" dirty="0">
                <a:solidFill>
                  <a:srgbClr val="000000"/>
                </a:solidFill>
                <a:latin typeface="Century Gothic" panose="020B0502020202020204" pitchFamily="34" charset="0"/>
                <a:ea typeface="Times New Roman" pitchFamily="18"/>
                <a:cs typeface="Times New Roman" pitchFamily="18"/>
              </a:rPr>
              <a:t> </a:t>
            </a:r>
            <a:endParaRPr lang="en-US" dirty="0">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2">
                  <a:extLst>
                    <a:ext uri="{A12FA001-AC4F-418D-AE19-62706E023703}">
                      <ahyp:hlinkClr xmlns:ahyp="http://schemas.microsoft.com/office/drawing/2018/hyperlinkcolor" val="tx"/>
                    </a:ext>
                  </a:extLst>
                </a:hlinkClick>
              </a:rPr>
              <a:t>https://nationalcareersservice.direct.gov.uk/job-profiles/home</a:t>
            </a: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rPr>
              <a:t> </a:t>
            </a:r>
            <a:r>
              <a:rPr lang="en-US" sz="1600" dirty="0">
                <a:solidFill>
                  <a:schemeClr val="tx2"/>
                </a:solidFill>
                <a:latin typeface="Century Gothic" panose="020B0502020202020204" pitchFamily="34" charset="0"/>
                <a:ea typeface="Times New Roman" pitchFamily="18"/>
                <a:cs typeface="Times New Roman" pitchFamily="18"/>
              </a:rPr>
              <a:t> - look at the "Job Profiles" section. Factual up to date information about careers.</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3">
                  <a:extLst>
                    <a:ext uri="{A12FA001-AC4F-418D-AE19-62706E023703}">
                      <ahyp:hlinkClr xmlns:ahyp="http://schemas.microsoft.com/office/drawing/2018/hyperlinkcolor" val="tx"/>
                    </a:ext>
                  </a:extLst>
                </a:hlinkClick>
              </a:rPr>
              <a:t>http://www.bestcourse4me.com/</a:t>
            </a:r>
            <a:r>
              <a:rPr lang="en-US" sz="1600" dirty="0">
                <a:solidFill>
                  <a:schemeClr val="tx2"/>
                </a:solidFill>
                <a:latin typeface="Century Gothic" panose="020B0502020202020204" pitchFamily="34" charset="0"/>
                <a:ea typeface="Times New Roman" pitchFamily="18"/>
                <a:cs typeface="Times New Roman" pitchFamily="18"/>
              </a:rPr>
              <a:t> - gives help with "A" level, degree and career choices.</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4">
                  <a:extLst>
                    <a:ext uri="{A12FA001-AC4F-418D-AE19-62706E023703}">
                      <ahyp:hlinkClr xmlns:ahyp="http://schemas.microsoft.com/office/drawing/2018/hyperlinkcolor" val="tx"/>
                    </a:ext>
                  </a:extLst>
                </a:hlinkClick>
              </a:rPr>
              <a:t>http://www.careerpilot.org.uk/</a:t>
            </a:r>
            <a:r>
              <a:rPr lang="en-US" sz="1600" dirty="0">
                <a:solidFill>
                  <a:schemeClr val="tx2"/>
                </a:solidFill>
                <a:latin typeface="Century Gothic" panose="020B0502020202020204" pitchFamily="34" charset="0"/>
                <a:ea typeface="Times New Roman" pitchFamily="18"/>
                <a:cs typeface="Times New Roman" pitchFamily="18"/>
              </a:rPr>
              <a:t> - gives help with choices at 14, 16 and beyond.</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5">
                  <a:extLst>
                    <a:ext uri="{A12FA001-AC4F-418D-AE19-62706E023703}">
                      <ahyp:hlinkClr xmlns:ahyp="http://schemas.microsoft.com/office/drawing/2018/hyperlinkcolor" val="tx"/>
                    </a:ext>
                  </a:extLst>
                </a:hlinkClick>
              </a:rPr>
              <a:t>http://www.icould.com/</a:t>
            </a:r>
            <a:r>
              <a:rPr lang="en-US" sz="1600" dirty="0">
                <a:solidFill>
                  <a:schemeClr val="tx2"/>
                </a:solidFill>
                <a:latin typeface="Century Gothic" panose="020B0502020202020204" pitchFamily="34" charset="0"/>
                <a:ea typeface="Times New Roman" pitchFamily="18"/>
                <a:cs typeface="Times New Roman" pitchFamily="18"/>
              </a:rPr>
              <a:t> - general careers advice and short careers film clips.</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6">
                  <a:extLst>
                    <a:ext uri="{A12FA001-AC4F-418D-AE19-62706E023703}">
                      <ahyp:hlinkClr xmlns:ahyp="http://schemas.microsoft.com/office/drawing/2018/hyperlinkcolor" val="tx"/>
                    </a:ext>
                  </a:extLst>
                </a:hlinkClick>
              </a:rPr>
              <a:t>http://www.tomorrowsengineers.org.uk/</a:t>
            </a:r>
            <a:r>
              <a:rPr lang="en-US" sz="1600" dirty="0">
                <a:solidFill>
                  <a:schemeClr val="tx2"/>
                </a:solidFill>
                <a:latin typeface="Century Gothic" panose="020B0502020202020204" pitchFamily="34" charset="0"/>
                <a:ea typeface="Times New Roman" pitchFamily="18"/>
                <a:cs typeface="Times New Roman" pitchFamily="18"/>
              </a:rPr>
              <a:t> - information on everything to do with engineering careers.</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7">
                  <a:extLst>
                    <a:ext uri="{A12FA001-AC4F-418D-AE19-62706E023703}">
                      <ahyp:hlinkClr xmlns:ahyp="http://schemas.microsoft.com/office/drawing/2018/hyperlinkcolor" val="tx"/>
                    </a:ext>
                  </a:extLst>
                </a:hlinkClick>
              </a:rPr>
              <a:t>http://www.apprenticeships.org.uk/</a:t>
            </a:r>
            <a:r>
              <a:rPr lang="en-US" sz="1600" dirty="0">
                <a:solidFill>
                  <a:schemeClr val="tx2"/>
                </a:solidFill>
                <a:latin typeface="Century Gothic" panose="020B0502020202020204" pitchFamily="34" charset="0"/>
                <a:ea typeface="Times New Roman" pitchFamily="18"/>
                <a:cs typeface="Times New Roman" pitchFamily="18"/>
              </a:rPr>
              <a:t> - access to the national apprenticeships database and general information.</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8">
                  <a:extLst>
                    <a:ext uri="{A12FA001-AC4F-418D-AE19-62706E023703}">
                      <ahyp:hlinkClr xmlns:ahyp="http://schemas.microsoft.com/office/drawing/2018/hyperlinkcolor" val="tx"/>
                    </a:ext>
                  </a:extLst>
                </a:hlinkClick>
              </a:rPr>
              <a:t>http://www.ucas.com/</a:t>
            </a:r>
            <a:r>
              <a:rPr lang="en-US" sz="1600" dirty="0">
                <a:solidFill>
                  <a:schemeClr val="tx2"/>
                </a:solidFill>
                <a:latin typeface="Century Gothic" panose="020B0502020202020204" pitchFamily="34" charset="0"/>
                <a:ea typeface="Times New Roman" pitchFamily="18"/>
                <a:cs typeface="Times New Roman" pitchFamily="18"/>
              </a:rPr>
              <a:t>  - all university information and websites.</a:t>
            </a:r>
            <a:endParaRPr lang="en-US" sz="1600" dirty="0">
              <a:solidFill>
                <a:schemeClr val="tx2"/>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9">
                  <a:extLst>
                    <a:ext uri="{A12FA001-AC4F-418D-AE19-62706E023703}">
                      <ahyp:hlinkClr xmlns:ahyp="http://schemas.microsoft.com/office/drawing/2018/hyperlinkcolor" val="tx"/>
                    </a:ext>
                  </a:extLst>
                </a:hlinkClick>
              </a:rPr>
              <a:t>http://www.careersbox.co.uk/</a:t>
            </a:r>
            <a:r>
              <a:rPr lang="en-US" sz="1600" dirty="0">
                <a:solidFill>
                  <a:schemeClr val="tx2"/>
                </a:solidFill>
                <a:latin typeface="Century Gothic" panose="020B0502020202020204" pitchFamily="34" charset="0"/>
                <a:ea typeface="Times New Roman" pitchFamily="18"/>
                <a:cs typeface="Times New Roman" pitchFamily="18"/>
              </a:rPr>
              <a:t> - short careers film clips.</a:t>
            </a: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Calibri" pitchFamily="34"/>
                <a:cs typeface="Times New Roman" pitchFamily="18"/>
                <a:hlinkClick r:id="rId10">
                  <a:extLst>
                    <a:ext uri="{A12FA001-AC4F-418D-AE19-62706E023703}">
                      <ahyp:hlinkClr xmlns:ahyp="http://schemas.microsoft.com/office/drawing/2018/hyperlinkcolor" val="tx"/>
                    </a:ext>
                  </a:extLst>
                </a:hlinkClick>
              </a:rPr>
              <a:t>http://www.russellgroup.ac.uk/</a:t>
            </a:r>
            <a:r>
              <a:rPr lang="en-US" sz="1600" dirty="0">
                <a:solidFill>
                  <a:schemeClr val="tx2"/>
                </a:solidFill>
                <a:latin typeface="Century Gothic" panose="020B0502020202020204" pitchFamily="34" charset="0"/>
                <a:ea typeface="Calibri" pitchFamily="34"/>
                <a:cs typeface="Times New Roman" pitchFamily="18"/>
              </a:rPr>
              <a:t> - to access 'Informed Choices' booklet which gives definitive information on GCSEs, 'A' Level and I.B. subject choices.</a:t>
            </a: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11">
                  <a:extLst>
                    <a:ext uri="{A12FA001-AC4F-418D-AE19-62706E023703}">
                      <ahyp:hlinkClr xmlns:ahyp="http://schemas.microsoft.com/office/drawing/2018/hyperlinkcolor" val="tx"/>
                    </a:ext>
                  </a:extLst>
                </a:hlinkClick>
              </a:rPr>
              <a:t>https://www.unifrog.org/student</a:t>
            </a:r>
            <a:endParaRPr lang="en-US" sz="1600" b="1" dirty="0">
              <a:solidFill>
                <a:srgbClr val="0070C0"/>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12">
                  <a:extLst>
                    <a:ext uri="{A12FA001-AC4F-418D-AE19-62706E023703}">
                      <ahyp:hlinkClr xmlns:ahyp="http://schemas.microsoft.com/office/drawing/2018/hyperlinkcolor" val="tx"/>
                    </a:ext>
                  </a:extLst>
                </a:hlinkClick>
              </a:rPr>
              <a:t>http://movingonmagazine.co.uk/</a:t>
            </a:r>
            <a:endParaRPr lang="en-US" sz="1600" b="1" dirty="0">
              <a:solidFill>
                <a:srgbClr val="0070C0"/>
              </a:solidFill>
              <a:latin typeface="Century Gothic" panose="020B0502020202020204" pitchFamily="34" charset="0"/>
              <a:ea typeface="Calibri" pitchFamily="34"/>
              <a:cs typeface="Times New Roman" pitchFamily="18"/>
            </a:endParaRPr>
          </a:p>
          <a:p>
            <a:pPr marL="342900" lvl="0" indent="-342900" defTabSz="457200">
              <a:lnSpc>
                <a:spcPct val="103000"/>
              </a:lnSpc>
              <a:buSzPts val="1000"/>
              <a:buFont typeface="Wingdings" pitchFamily="2"/>
              <a:buChar char="v"/>
              <a:tabLst>
                <a:tab pos="685800" algn="l"/>
              </a:tabLst>
              <a:defRPr sz="1800" b="0" i="0" u="none" strike="noStrike" kern="0" cap="none" spc="0" baseline="0">
                <a:solidFill>
                  <a:srgbClr val="000000"/>
                </a:solidFill>
                <a:uFillTx/>
              </a:defRPr>
            </a:pPr>
            <a:r>
              <a:rPr lang="en-US" sz="1600" b="1" dirty="0">
                <a:solidFill>
                  <a:srgbClr val="0070C0"/>
                </a:solidFill>
                <a:uFill>
                  <a:solidFill>
                    <a:srgbClr val="000000"/>
                  </a:solidFill>
                </a:uFill>
                <a:latin typeface="Century Gothic" panose="020B0502020202020204" pitchFamily="34" charset="0"/>
                <a:ea typeface="Times New Roman" pitchFamily="18"/>
                <a:cs typeface="Times New Roman" pitchFamily="18"/>
                <a:hlinkClick r:id="rId13">
                  <a:extLst>
                    <a:ext uri="{A12FA001-AC4F-418D-AE19-62706E023703}">
                      <ahyp:hlinkClr xmlns:ahyp="http://schemas.microsoft.com/office/drawing/2018/hyperlinkcolor" val="tx"/>
                    </a:ext>
                  </a:extLst>
                </a:hlinkClick>
              </a:rPr>
              <a:t>https://successatschool.org/advice/subjects</a:t>
            </a:r>
            <a:endParaRPr lang="en-US" sz="1600" b="1" dirty="0">
              <a:solidFill>
                <a:srgbClr val="0070C0"/>
              </a:solidFill>
              <a:latin typeface="Century Gothic" panose="020B0502020202020204" pitchFamily="34" charset="0"/>
              <a:ea typeface="Calibri" pitchFamily="34"/>
              <a:cs typeface="Times New Roman" pitchFamily="18"/>
            </a:endParaRPr>
          </a:p>
        </p:txBody>
      </p:sp>
      <p:pic>
        <p:nvPicPr>
          <p:cNvPr id="5" name="Picture 4">
            <a:extLst>
              <a:ext uri="{FF2B5EF4-FFF2-40B4-BE49-F238E27FC236}">
                <a16:creationId xmlns:a16="http://schemas.microsoft.com/office/drawing/2014/main" id="{1F0AD63E-79DD-4C08-89CB-0994DADFBC4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7" name="Picture 6" descr="A close up of a logo&#10;&#10;Description automatically generated">
            <a:extLst>
              <a:ext uri="{FF2B5EF4-FFF2-40B4-BE49-F238E27FC236}">
                <a16:creationId xmlns:a16="http://schemas.microsoft.com/office/drawing/2014/main" id="{615BCF54-2CBF-404F-8D66-B05C8966826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86500" y="5002833"/>
            <a:ext cx="4832640" cy="579453"/>
          </a:xfrm>
          <a:prstGeom prst="rect">
            <a:avLst/>
          </a:prstGeom>
        </p:spPr>
      </p:pic>
    </p:spTree>
    <p:extLst>
      <p:ext uri="{BB962C8B-B14F-4D97-AF65-F5344CB8AC3E}">
        <p14:creationId xmlns:p14="http://schemas.microsoft.com/office/powerpoint/2010/main" val="150945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377" y="1144830"/>
            <a:ext cx="8329031" cy="2520280"/>
          </a:xfrm>
        </p:spPr>
        <p:txBody>
          <a:bodyPr/>
          <a:lstStyle/>
          <a:p>
            <a:r>
              <a:rPr lang="en-US" dirty="0">
                <a:latin typeface="AstoriaExtraBold" panose="00000800000000000000" pitchFamily="2" charset="2"/>
              </a:rPr>
              <a:t>Early entry</a:t>
            </a:r>
          </a:p>
        </p:txBody>
      </p:sp>
      <p:sp>
        <p:nvSpPr>
          <p:cNvPr id="3" name="Subtitle 2"/>
          <p:cNvSpPr>
            <a:spLocks noGrp="1"/>
          </p:cNvSpPr>
          <p:nvPr>
            <p:ph type="subTitle" idx="1"/>
          </p:nvPr>
        </p:nvSpPr>
        <p:spPr>
          <a:xfrm>
            <a:off x="2444377" y="3804905"/>
            <a:ext cx="8850319" cy="1116085"/>
          </a:xfrm>
        </p:spPr>
        <p:txBody>
          <a:bodyPr>
            <a:normAutofit fontScale="85000" lnSpcReduction="10000"/>
          </a:bodyPr>
          <a:lstStyle/>
          <a:p>
            <a:r>
              <a:rPr lang="en-US" sz="5400" b="1" dirty="0">
                <a:solidFill>
                  <a:schemeClr val="accent4">
                    <a:lumMod val="50000"/>
                  </a:schemeClr>
                </a:solidFill>
                <a:latin typeface="AstoriaMedium" panose="00000500000000000000" pitchFamily="2" charset="2"/>
              </a:rPr>
              <a:t>Assistant Head – KS4 -  Dr Wild</a:t>
            </a:r>
          </a:p>
          <a:p>
            <a:endParaRPr lang="en-US" sz="5400" b="1" dirty="0">
              <a:solidFill>
                <a:schemeClr val="bg2">
                  <a:lumMod val="50000"/>
                </a:schemeClr>
              </a:solidFill>
              <a:latin typeface="Century Gothic" panose="020B0502020202020204" pitchFamily="34" charset="0"/>
            </a:endParaRPr>
          </a:p>
        </p:txBody>
      </p:sp>
      <p:sp>
        <p:nvSpPr>
          <p:cNvPr id="5" name="Subtitle 2"/>
          <p:cNvSpPr txBox="1">
            <a:spLocks/>
          </p:cNvSpPr>
          <p:nvPr/>
        </p:nvSpPr>
        <p:spPr>
          <a:xfrm>
            <a:off x="3934172" y="172800"/>
            <a:ext cx="8293792"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3000" dirty="0">
                <a:solidFill>
                  <a:schemeClr val="tx1">
                    <a:lumMod val="60000"/>
                    <a:lumOff val="40000"/>
                  </a:schemeClr>
                </a:solidFill>
                <a:latin typeface="Century Gothic" panose="020B0502020202020204" pitchFamily="34" charset="0"/>
              </a:rPr>
              <a:t>World class thinking. World class achieving</a:t>
            </a:r>
            <a:r>
              <a:rPr lang="en-US" sz="3000" dirty="0">
                <a:solidFill>
                  <a:schemeClr val="tx1">
                    <a:lumMod val="60000"/>
                    <a:lumOff val="40000"/>
                  </a:schemeClr>
                </a:solidFill>
              </a:rPr>
              <a:t>.</a:t>
            </a:r>
          </a:p>
        </p:txBody>
      </p:sp>
      <p:pic>
        <p:nvPicPr>
          <p:cNvPr id="9" name="Picture 8">
            <a:extLst>
              <a:ext uri="{FF2B5EF4-FFF2-40B4-BE49-F238E27FC236}">
                <a16:creationId xmlns:a16="http://schemas.microsoft.com/office/drawing/2014/main" id="{8B3527F4-6A56-4915-A779-5E303BC93C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52C2EE0-E776-45A9-AE4B-F19DCCC2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60" y="4920990"/>
            <a:ext cx="5349157" cy="661297"/>
          </a:xfrm>
          <a:prstGeom prst="rect">
            <a:avLst/>
          </a:prstGeom>
        </p:spPr>
      </p:pic>
      <p:pic>
        <p:nvPicPr>
          <p:cNvPr id="10" name="Picture 9">
            <a:extLst>
              <a:ext uri="{FF2B5EF4-FFF2-40B4-BE49-F238E27FC236}">
                <a16:creationId xmlns:a16="http://schemas.microsoft.com/office/drawing/2014/main" id="{360A6240-5BA3-4F28-A9E4-E306E4056E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708" y="736621"/>
            <a:ext cx="2971979" cy="2971979"/>
          </a:xfrm>
          <a:prstGeom prst="rect">
            <a:avLst/>
          </a:prstGeom>
        </p:spPr>
      </p:pic>
    </p:spTree>
    <p:extLst>
      <p:ext uri="{BB962C8B-B14F-4D97-AF65-F5344CB8AC3E}">
        <p14:creationId xmlns:p14="http://schemas.microsoft.com/office/powerpoint/2010/main" val="18115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A68506E2-5D25-4F8B-A5E2-E957DA6CA3AD}"/>
              </a:ext>
            </a:extLst>
          </p:cNvPr>
          <p:cNvPicPr>
            <a:picLocks noRot="1" noChangeAspect="1"/>
          </p:cNvPicPr>
          <p:nvPr>
            <a:videoFile r:link="rId1"/>
          </p:nvPr>
        </p:nvPicPr>
        <p:blipFill>
          <a:blip r:embed="rId3"/>
          <a:stretch>
            <a:fillRect/>
          </a:stretch>
        </p:blipFill>
        <p:spPr>
          <a:xfrm>
            <a:off x="2702330" y="598433"/>
            <a:ext cx="7846445" cy="5584447"/>
          </a:xfrm>
          <a:prstGeom prst="rect">
            <a:avLst/>
          </a:prstGeom>
        </p:spPr>
      </p:pic>
      <p:sp>
        <p:nvSpPr>
          <p:cNvPr id="3" name="TextBox 2">
            <a:extLst>
              <a:ext uri="{FF2B5EF4-FFF2-40B4-BE49-F238E27FC236}">
                <a16:creationId xmlns:a16="http://schemas.microsoft.com/office/drawing/2014/main" id="{95EA6A9F-5457-4E3F-A9BB-6BCDAF414085}"/>
              </a:ext>
            </a:extLst>
          </p:cNvPr>
          <p:cNvSpPr txBox="1"/>
          <p:nvPr/>
        </p:nvSpPr>
        <p:spPr>
          <a:xfrm>
            <a:off x="1341884" y="158773"/>
            <a:ext cx="3168352"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Click to play video</a:t>
            </a:r>
          </a:p>
        </p:txBody>
      </p:sp>
    </p:spTree>
    <p:extLst>
      <p:ext uri="{BB962C8B-B14F-4D97-AF65-F5344CB8AC3E}">
        <p14:creationId xmlns:p14="http://schemas.microsoft.com/office/powerpoint/2010/main" val="19454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593436" y="177801"/>
            <a:ext cx="9782801" cy="874936"/>
          </a:xfrm>
        </p:spPr>
        <p:txBody>
          <a:bodyPr/>
          <a:lstStyle/>
          <a:p>
            <a:r>
              <a:rPr lang="en-GB" b="1" dirty="0">
                <a:solidFill>
                  <a:srgbClr val="0070C0"/>
                </a:solidFill>
                <a:latin typeface="Century Gothic" panose="020B0502020202020204" pitchFamily="34" charset="0"/>
              </a:rPr>
              <a:t>New GCSEs:  An introduction</a:t>
            </a:r>
          </a:p>
        </p:txBody>
      </p:sp>
      <p:sp>
        <p:nvSpPr>
          <p:cNvPr id="6" name="Content Placeholder 5">
            <a:extLst>
              <a:ext uri="{FF2B5EF4-FFF2-40B4-BE49-F238E27FC236}">
                <a16:creationId xmlns:a16="http://schemas.microsoft.com/office/drawing/2014/main" id="{B9ACA977-A626-44E2-9341-6A8270AE5386}"/>
              </a:ext>
            </a:extLst>
          </p:cNvPr>
          <p:cNvSpPr>
            <a:spLocks noGrp="1"/>
          </p:cNvSpPr>
          <p:nvPr>
            <p:ph idx="1"/>
          </p:nvPr>
        </p:nvSpPr>
        <p:spPr>
          <a:xfrm>
            <a:off x="1773932" y="1081831"/>
            <a:ext cx="4904793" cy="5083473"/>
          </a:xfrm>
        </p:spPr>
        <p:txBody>
          <a:bodyPr>
            <a:normAutofit fontScale="55000" lnSpcReduction="20000"/>
          </a:bodyPr>
          <a:lstStyle/>
          <a:p>
            <a:pPr marL="0" indent="0" eaLnBrk="0" fontAlgn="base" hangingPunct="0">
              <a:lnSpc>
                <a:spcPct val="120000"/>
              </a:lnSpc>
              <a:spcBef>
                <a:spcPct val="0"/>
              </a:spcBef>
              <a:spcAft>
                <a:spcPct val="0"/>
              </a:spcAft>
              <a:buNone/>
            </a:pPr>
            <a:r>
              <a:rPr lang="en-GB" sz="3600" dirty="0">
                <a:solidFill>
                  <a:schemeClr val="tx2"/>
                </a:solidFill>
                <a:latin typeface="Century Gothic" panose="020B0502020202020204" pitchFamily="34" charset="0"/>
              </a:rPr>
              <a:t>Reformed GCSEs are being introduced gradually over three years and started in September 2015. </a:t>
            </a:r>
          </a:p>
          <a:p>
            <a:pPr marL="0" indent="0" eaLnBrk="0" fontAlgn="base" hangingPunct="0">
              <a:lnSpc>
                <a:spcPct val="120000"/>
              </a:lnSpc>
              <a:spcBef>
                <a:spcPct val="0"/>
              </a:spcBef>
              <a:spcAft>
                <a:spcPct val="0"/>
              </a:spcAft>
              <a:buNone/>
            </a:pPr>
            <a:endParaRPr lang="en-GB" sz="2000" dirty="0">
              <a:solidFill>
                <a:schemeClr val="tx2"/>
              </a:solidFill>
              <a:latin typeface="Century Gothic" panose="020B0502020202020204" pitchFamily="34" charset="0"/>
            </a:endParaRPr>
          </a:p>
          <a:p>
            <a:pPr eaLnBrk="0" fontAlgn="base" hangingPunct="0">
              <a:lnSpc>
                <a:spcPct val="120000"/>
              </a:lnSpc>
              <a:spcBef>
                <a:spcPct val="0"/>
              </a:spcBef>
              <a:spcAft>
                <a:spcPct val="0"/>
              </a:spcAft>
            </a:pPr>
            <a:r>
              <a:rPr lang="en-GB" sz="3600" dirty="0">
                <a:solidFill>
                  <a:schemeClr val="tx2"/>
                </a:solidFill>
                <a:latin typeface="Century Gothic" panose="020B0502020202020204" pitchFamily="34" charset="0"/>
              </a:rPr>
              <a:t>They will be graded from </a:t>
            </a:r>
            <a:r>
              <a:rPr lang="en-GB" sz="4000" b="1" dirty="0">
                <a:solidFill>
                  <a:schemeClr val="tx2"/>
                </a:solidFill>
                <a:latin typeface="Century Gothic" panose="020B0502020202020204" pitchFamily="34" charset="0"/>
              </a:rPr>
              <a:t>9 to 1</a:t>
            </a:r>
            <a:r>
              <a:rPr lang="en-GB" sz="3600" dirty="0">
                <a:solidFill>
                  <a:schemeClr val="tx2"/>
                </a:solidFill>
                <a:latin typeface="Century Gothic" panose="020B0502020202020204" pitchFamily="34" charset="0"/>
              </a:rPr>
              <a:t>, instead of A* to G. </a:t>
            </a:r>
            <a:r>
              <a:rPr lang="en-GB" sz="3200" dirty="0">
                <a:solidFill>
                  <a:srgbClr val="0070C0"/>
                </a:solidFill>
                <a:latin typeface="Century Gothic" panose="020B0502020202020204" pitchFamily="34" charset="0"/>
              </a:rPr>
              <a:t>(Students taking GCSEs over this period will therefore receive a mixture of 9 to 1 and A* to G grades.)</a:t>
            </a:r>
          </a:p>
          <a:p>
            <a:pPr eaLnBrk="0" fontAlgn="base" hangingPunct="0">
              <a:lnSpc>
                <a:spcPct val="120000"/>
              </a:lnSpc>
              <a:spcBef>
                <a:spcPct val="0"/>
              </a:spcBef>
              <a:spcAft>
                <a:spcPct val="0"/>
              </a:spcAft>
            </a:pPr>
            <a:endParaRPr lang="en-GB" sz="1800" dirty="0">
              <a:solidFill>
                <a:schemeClr val="tx2"/>
              </a:solidFill>
              <a:latin typeface="Century Gothic" panose="020B0502020202020204" pitchFamily="34" charset="0"/>
            </a:endParaRPr>
          </a:p>
          <a:p>
            <a:pPr eaLnBrk="0" fontAlgn="base" hangingPunct="0">
              <a:lnSpc>
                <a:spcPct val="120000"/>
              </a:lnSpc>
              <a:spcBef>
                <a:spcPct val="0"/>
              </a:spcBef>
              <a:spcAft>
                <a:spcPct val="0"/>
              </a:spcAft>
            </a:pPr>
            <a:r>
              <a:rPr lang="en-GB" sz="3600" dirty="0">
                <a:solidFill>
                  <a:schemeClr val="tx2"/>
                </a:solidFill>
                <a:latin typeface="Century Gothic" panose="020B0502020202020204" pitchFamily="34" charset="0"/>
              </a:rPr>
              <a:t>Coursework has been largely removed and exams tend to be longer and greater in number.</a:t>
            </a:r>
          </a:p>
          <a:p>
            <a:pPr eaLnBrk="0" fontAlgn="base" hangingPunct="0">
              <a:lnSpc>
                <a:spcPct val="120000"/>
              </a:lnSpc>
              <a:spcBef>
                <a:spcPct val="0"/>
              </a:spcBef>
              <a:spcAft>
                <a:spcPct val="0"/>
              </a:spcAft>
            </a:pPr>
            <a:endParaRPr lang="en-GB" sz="1800" dirty="0">
              <a:solidFill>
                <a:schemeClr val="tx2"/>
              </a:solidFill>
              <a:latin typeface="Century Gothic" panose="020B0502020202020204" pitchFamily="34" charset="0"/>
            </a:endParaRPr>
          </a:p>
          <a:p>
            <a:pPr eaLnBrk="0" fontAlgn="base" hangingPunct="0">
              <a:lnSpc>
                <a:spcPct val="120000"/>
              </a:lnSpc>
              <a:spcBef>
                <a:spcPct val="0"/>
              </a:spcBef>
              <a:spcAft>
                <a:spcPct val="0"/>
              </a:spcAft>
            </a:pPr>
            <a:r>
              <a:rPr lang="en-GB" altLang="en-US" sz="3600" dirty="0">
                <a:solidFill>
                  <a:schemeClr val="tx2"/>
                </a:solidFill>
                <a:latin typeface="Century Gothic" panose="020B0502020202020204" pitchFamily="34" charset="0"/>
              </a:rPr>
              <a:t>Exams are linear (sat at the end of courses).</a:t>
            </a:r>
          </a:p>
          <a:p>
            <a:endParaRPr lang="en-GB" dirty="0"/>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pic>
        <p:nvPicPr>
          <p:cNvPr id="7" name="Picture 6">
            <a:extLst>
              <a:ext uri="{FF2B5EF4-FFF2-40B4-BE49-F238E27FC236}">
                <a16:creationId xmlns:a16="http://schemas.microsoft.com/office/drawing/2014/main" id="{E3BE0177-6D5E-40E9-8832-1F076A69C6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5009" y="1081831"/>
            <a:ext cx="3689032" cy="4399280"/>
          </a:xfrm>
          <a:prstGeom prst="rect">
            <a:avLst/>
          </a:prstGeom>
          <a:noFill/>
          <a:ln>
            <a:noFill/>
          </a:ln>
        </p:spPr>
      </p:pic>
      <p:sp>
        <p:nvSpPr>
          <p:cNvPr id="4" name="Rectangle 3">
            <a:extLst>
              <a:ext uri="{FF2B5EF4-FFF2-40B4-BE49-F238E27FC236}">
                <a16:creationId xmlns:a16="http://schemas.microsoft.com/office/drawing/2014/main" id="{28E25C7A-7A54-4F95-91D8-AD58AE7F11C0}"/>
              </a:ext>
            </a:extLst>
          </p:cNvPr>
          <p:cNvSpPr/>
          <p:nvPr/>
        </p:nvSpPr>
        <p:spPr>
          <a:xfrm>
            <a:off x="7015009" y="5510205"/>
            <a:ext cx="3689032" cy="738664"/>
          </a:xfrm>
          <a:prstGeom prst="rect">
            <a:avLst/>
          </a:prstGeom>
        </p:spPr>
        <p:txBody>
          <a:bodyPr wrap="square">
            <a:spAutoFit/>
          </a:bodyPr>
          <a:lstStyle/>
          <a:p>
            <a:pPr lvl="0" eaLnBrk="0" fontAlgn="base" hangingPunct="0">
              <a:spcBef>
                <a:spcPct val="0"/>
              </a:spcBef>
              <a:spcAft>
                <a:spcPct val="0"/>
              </a:spcAft>
            </a:pPr>
            <a:r>
              <a:rPr lang="en-US" altLang="en-US" sz="1400" b="1"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Figure a: </a:t>
            </a:r>
            <a:r>
              <a:rPr lang="en-US" altLang="en-US" sz="14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Comparison of current and revised grading structures with reference points for analysis</a:t>
            </a:r>
            <a:r>
              <a:rPr lang="en-US" altLang="en-US" sz="1400" b="1" baseline="300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1</a:t>
            </a:r>
            <a:endParaRPr lang="en-US" altLang="en-US" sz="14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3771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5C9FD1BD-65FE-4D17-9E6A-9FF1F66E188E}"/>
              </a:ext>
            </a:extLst>
          </p:cNvPr>
          <p:cNvPicPr>
            <a:picLocks noRot="1" noChangeAspect="1"/>
          </p:cNvPicPr>
          <p:nvPr>
            <a:videoFile r:link="rId1"/>
          </p:nvPr>
        </p:nvPicPr>
        <p:blipFill>
          <a:blip r:embed="rId3"/>
          <a:stretch>
            <a:fillRect/>
          </a:stretch>
        </p:blipFill>
        <p:spPr>
          <a:xfrm>
            <a:off x="2691378" y="543656"/>
            <a:ext cx="7660272" cy="5935017"/>
          </a:xfrm>
          <a:prstGeom prst="rect">
            <a:avLst/>
          </a:prstGeom>
        </p:spPr>
      </p:pic>
      <p:sp>
        <p:nvSpPr>
          <p:cNvPr id="3" name="TextBox 2">
            <a:extLst>
              <a:ext uri="{FF2B5EF4-FFF2-40B4-BE49-F238E27FC236}">
                <a16:creationId xmlns:a16="http://schemas.microsoft.com/office/drawing/2014/main" id="{75F8AB88-27A0-4233-A55E-8E3B45036AE3}"/>
              </a:ext>
            </a:extLst>
          </p:cNvPr>
          <p:cNvSpPr txBox="1"/>
          <p:nvPr/>
        </p:nvSpPr>
        <p:spPr>
          <a:xfrm>
            <a:off x="1341884" y="158773"/>
            <a:ext cx="3168352"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Click to play video</a:t>
            </a:r>
          </a:p>
        </p:txBody>
      </p:sp>
    </p:spTree>
    <p:extLst>
      <p:ext uri="{BB962C8B-B14F-4D97-AF65-F5344CB8AC3E}">
        <p14:creationId xmlns:p14="http://schemas.microsoft.com/office/powerpoint/2010/main" val="10378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377" y="1144830"/>
            <a:ext cx="8329031" cy="2520280"/>
          </a:xfrm>
        </p:spPr>
        <p:txBody>
          <a:bodyPr/>
          <a:lstStyle/>
          <a:p>
            <a:r>
              <a:rPr lang="en-US" dirty="0">
                <a:latin typeface="AstoriaExtraBold" panose="00000800000000000000" pitchFamily="2" charset="2"/>
              </a:rPr>
              <a:t>St Mary’s College</a:t>
            </a:r>
          </a:p>
        </p:txBody>
      </p:sp>
      <p:sp>
        <p:nvSpPr>
          <p:cNvPr id="3" name="Subtitle 2"/>
          <p:cNvSpPr>
            <a:spLocks noGrp="1"/>
          </p:cNvSpPr>
          <p:nvPr>
            <p:ph type="subTitle" idx="1"/>
          </p:nvPr>
        </p:nvSpPr>
        <p:spPr>
          <a:xfrm>
            <a:off x="2444377" y="3804905"/>
            <a:ext cx="8850319" cy="1116085"/>
          </a:xfrm>
        </p:spPr>
        <p:txBody>
          <a:bodyPr>
            <a:normAutofit fontScale="85000" lnSpcReduction="20000"/>
          </a:bodyPr>
          <a:lstStyle/>
          <a:p>
            <a:r>
              <a:rPr lang="en-US" sz="5400" b="1" dirty="0">
                <a:solidFill>
                  <a:schemeClr val="accent4">
                    <a:lumMod val="50000"/>
                  </a:schemeClr>
                </a:solidFill>
                <a:latin typeface="Century Gothic" panose="020B0502020202020204" pitchFamily="34" charset="0"/>
              </a:rPr>
              <a:t>English Language Exam- </a:t>
            </a:r>
          </a:p>
          <a:p>
            <a:r>
              <a:rPr lang="en-US" sz="5400" b="1" dirty="0">
                <a:solidFill>
                  <a:schemeClr val="accent4">
                    <a:lumMod val="50000"/>
                  </a:schemeClr>
                </a:solidFill>
                <a:latin typeface="Century Gothic" panose="020B0502020202020204" pitchFamily="34" charset="0"/>
              </a:rPr>
              <a:t>Year 10 Information</a:t>
            </a:r>
          </a:p>
          <a:p>
            <a:endParaRPr lang="en-US" sz="5400" b="1" dirty="0">
              <a:solidFill>
                <a:schemeClr val="bg2">
                  <a:lumMod val="50000"/>
                </a:schemeClr>
              </a:solidFill>
              <a:latin typeface="Century Gothic" panose="020B0502020202020204" pitchFamily="34" charset="0"/>
            </a:endParaRPr>
          </a:p>
        </p:txBody>
      </p:sp>
      <p:sp>
        <p:nvSpPr>
          <p:cNvPr id="5" name="Subtitle 2"/>
          <p:cNvSpPr txBox="1">
            <a:spLocks/>
          </p:cNvSpPr>
          <p:nvPr/>
        </p:nvSpPr>
        <p:spPr>
          <a:xfrm>
            <a:off x="3934172" y="172800"/>
            <a:ext cx="8293792"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3000" dirty="0">
                <a:solidFill>
                  <a:schemeClr val="tx1">
                    <a:lumMod val="60000"/>
                    <a:lumOff val="40000"/>
                  </a:schemeClr>
                </a:solidFill>
                <a:latin typeface="Century Gothic" panose="020B0502020202020204" pitchFamily="34" charset="0"/>
              </a:rPr>
              <a:t>World class thinking. World class achieving</a:t>
            </a:r>
            <a:r>
              <a:rPr lang="en-US" sz="3000" dirty="0">
                <a:solidFill>
                  <a:schemeClr val="tx1">
                    <a:lumMod val="60000"/>
                    <a:lumOff val="40000"/>
                  </a:schemeClr>
                </a:solidFill>
              </a:rPr>
              <a:t>.</a:t>
            </a:r>
          </a:p>
        </p:txBody>
      </p:sp>
      <p:pic>
        <p:nvPicPr>
          <p:cNvPr id="9" name="Picture 8">
            <a:extLst>
              <a:ext uri="{FF2B5EF4-FFF2-40B4-BE49-F238E27FC236}">
                <a16:creationId xmlns:a16="http://schemas.microsoft.com/office/drawing/2014/main" id="{8B3527F4-6A56-4915-A779-5E303BC93CC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450" t="19323" r="26651" b="42707"/>
          <a:stretch/>
        </p:blipFill>
        <p:spPr>
          <a:xfrm>
            <a:off x="-28645" y="5682992"/>
            <a:ext cx="1226513" cy="109420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52C2EE0-E776-45A9-AE4B-F19DCCC2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60" y="4920990"/>
            <a:ext cx="5349157" cy="661297"/>
          </a:xfrm>
          <a:prstGeom prst="rect">
            <a:avLst/>
          </a:prstGeom>
        </p:spPr>
      </p:pic>
      <p:pic>
        <p:nvPicPr>
          <p:cNvPr id="8" name="Picture 7">
            <a:extLst>
              <a:ext uri="{FF2B5EF4-FFF2-40B4-BE49-F238E27FC236}">
                <a16:creationId xmlns:a16="http://schemas.microsoft.com/office/drawing/2014/main" id="{C4663423-93CD-48CA-8253-1DA0872D97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 y="0"/>
            <a:ext cx="1848446" cy="1848446"/>
          </a:xfrm>
          <a:prstGeom prst="rect">
            <a:avLst/>
          </a:prstGeom>
        </p:spPr>
      </p:pic>
    </p:spTree>
    <p:extLst>
      <p:ext uri="{BB962C8B-B14F-4D97-AF65-F5344CB8AC3E}">
        <p14:creationId xmlns:p14="http://schemas.microsoft.com/office/powerpoint/2010/main" val="13451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41402-9630-4CCE-BBDE-A05009CF3AC1}"/>
              </a:ext>
            </a:extLst>
          </p:cNvPr>
          <p:cNvSpPr>
            <a:spLocks noGrp="1"/>
          </p:cNvSpPr>
          <p:nvPr>
            <p:ph type="title"/>
          </p:nvPr>
        </p:nvSpPr>
        <p:spPr>
          <a:xfrm>
            <a:off x="1593434" y="223815"/>
            <a:ext cx="9782801" cy="874936"/>
          </a:xfrm>
        </p:spPr>
        <p:txBody>
          <a:bodyPr/>
          <a:lstStyle/>
          <a:p>
            <a:r>
              <a:rPr lang="en-US" b="1" dirty="0">
                <a:solidFill>
                  <a:srgbClr val="0070C0"/>
                </a:solidFill>
                <a:latin typeface="Century Gothic" panose="020B0502020202020204" pitchFamily="34" charset="0"/>
              </a:rPr>
              <a:t>English at SMC- Year 10 updates</a:t>
            </a:r>
            <a:endParaRPr lang="en-GB" b="1" dirty="0">
              <a:solidFill>
                <a:srgbClr val="0070C0"/>
              </a:solidFill>
              <a:latin typeface="Century Gothic" panose="020B0502020202020204" pitchFamily="34" charset="0"/>
            </a:endParaRPr>
          </a:p>
        </p:txBody>
      </p:sp>
      <p:sp>
        <p:nvSpPr>
          <p:cNvPr id="6" name="Content Placeholder 5">
            <a:extLst>
              <a:ext uri="{FF2B5EF4-FFF2-40B4-BE49-F238E27FC236}">
                <a16:creationId xmlns:a16="http://schemas.microsoft.com/office/drawing/2014/main" id="{B9ACA977-A626-44E2-9341-6A8270AE5386}"/>
              </a:ext>
            </a:extLst>
          </p:cNvPr>
          <p:cNvSpPr>
            <a:spLocks noGrp="1"/>
          </p:cNvSpPr>
          <p:nvPr>
            <p:ph idx="1"/>
          </p:nvPr>
        </p:nvSpPr>
        <p:spPr>
          <a:xfrm>
            <a:off x="1732306" y="1850742"/>
            <a:ext cx="9937106" cy="4189996"/>
          </a:xfrm>
        </p:spPr>
        <p:txBody>
          <a:bodyPr>
            <a:normAutofit lnSpcReduction="10000"/>
          </a:bodyPr>
          <a:lstStyle/>
          <a:p>
            <a:pPr marL="0" indent="0">
              <a:buNone/>
            </a:pPr>
            <a:r>
              <a:rPr lang="en-US" sz="2400" dirty="0">
                <a:solidFill>
                  <a:schemeClr val="tx2"/>
                </a:solidFill>
                <a:latin typeface="Century Gothic" panose="020B0502020202020204" pitchFamily="34" charset="0"/>
              </a:rPr>
              <a:t>All Year 10 students are working towards early entry for their GCSE English Language qualification.</a:t>
            </a:r>
          </a:p>
          <a:p>
            <a:pPr marL="0" indent="0">
              <a:buNone/>
            </a:pPr>
            <a:endParaRPr lang="en-US" sz="2400" dirty="0">
              <a:solidFill>
                <a:schemeClr val="tx2"/>
              </a:solidFill>
              <a:latin typeface="Century Gothic" panose="020B0502020202020204" pitchFamily="34" charset="0"/>
            </a:endParaRPr>
          </a:p>
          <a:p>
            <a:pPr marL="0" indent="0">
              <a:buNone/>
            </a:pPr>
            <a:r>
              <a:rPr lang="en-US" sz="2400" i="1" dirty="0">
                <a:solidFill>
                  <a:schemeClr val="tx2"/>
                </a:solidFill>
                <a:latin typeface="Century Gothic" panose="020B0502020202020204" pitchFamily="34" charset="0"/>
              </a:rPr>
              <a:t>What are the benefits of early entry?</a:t>
            </a:r>
          </a:p>
          <a:p>
            <a:pPr marL="0" indent="0">
              <a:buNone/>
            </a:pPr>
            <a:endParaRPr lang="en-US" sz="2400" i="1" dirty="0">
              <a:solidFill>
                <a:schemeClr val="tx2"/>
              </a:solidFill>
              <a:latin typeface="Century Gothic" panose="020B0502020202020204" pitchFamily="34" charset="0"/>
            </a:endParaRPr>
          </a:p>
          <a:p>
            <a:pPr marL="0" indent="0">
              <a:buNone/>
            </a:pPr>
            <a:r>
              <a:rPr lang="en-US" sz="2400" i="1" dirty="0">
                <a:solidFill>
                  <a:schemeClr val="tx2"/>
                </a:solidFill>
                <a:latin typeface="Century Gothic" panose="020B0502020202020204" pitchFamily="34" charset="0"/>
              </a:rPr>
              <a:t>What will my child have to do in their exams?</a:t>
            </a:r>
          </a:p>
          <a:p>
            <a:pPr marL="0" indent="0">
              <a:buNone/>
            </a:pPr>
            <a:endParaRPr lang="en-US" sz="2400" i="1" dirty="0">
              <a:solidFill>
                <a:schemeClr val="tx2"/>
              </a:solidFill>
              <a:latin typeface="Century Gothic" panose="020B0502020202020204" pitchFamily="34" charset="0"/>
            </a:endParaRPr>
          </a:p>
          <a:p>
            <a:pPr>
              <a:buFont typeface="Arial" panose="020B0604020202020204" pitchFamily="34" charset="0"/>
              <a:buChar char="•"/>
            </a:pPr>
            <a:r>
              <a:rPr lang="en-US" sz="2400" b="1" dirty="0">
                <a:solidFill>
                  <a:schemeClr val="tx2"/>
                </a:solidFill>
                <a:latin typeface="Century Gothic" panose="020B0502020202020204" pitchFamily="34" charset="0"/>
              </a:rPr>
              <a:t>Language Paper 1</a:t>
            </a:r>
            <a:r>
              <a:rPr lang="en-US" sz="2400" dirty="0">
                <a:solidFill>
                  <a:schemeClr val="tx2"/>
                </a:solidFill>
                <a:latin typeface="Century Gothic" panose="020B0502020202020204" pitchFamily="34" charset="0"/>
              </a:rPr>
              <a:t>: Explorations in Creative reading and writing</a:t>
            </a:r>
          </a:p>
          <a:p>
            <a:pPr>
              <a:buFont typeface="Arial" panose="020B0604020202020204" pitchFamily="34" charset="0"/>
              <a:buChar char="•"/>
            </a:pPr>
            <a:r>
              <a:rPr lang="en-US" sz="2400" b="1" dirty="0">
                <a:solidFill>
                  <a:schemeClr val="tx2"/>
                </a:solidFill>
                <a:latin typeface="Century Gothic" panose="020B0502020202020204" pitchFamily="34" charset="0"/>
              </a:rPr>
              <a:t>Language Paper 2</a:t>
            </a:r>
            <a:r>
              <a:rPr lang="en-US" sz="2400" dirty="0">
                <a:solidFill>
                  <a:schemeClr val="tx2"/>
                </a:solidFill>
                <a:latin typeface="Century Gothic" panose="020B0502020202020204" pitchFamily="34" charset="0"/>
              </a:rPr>
              <a:t>: Writers’ viewpoints and perspectives</a:t>
            </a:r>
          </a:p>
        </p:txBody>
      </p:sp>
      <p:sp>
        <p:nvSpPr>
          <p:cNvPr id="8" name="Subtitle 2">
            <a:extLst>
              <a:ext uri="{FF2B5EF4-FFF2-40B4-BE49-F238E27FC236}">
                <a16:creationId xmlns:a16="http://schemas.microsoft.com/office/drawing/2014/main" id="{71F49126-7E8F-4FDA-A6A7-4E4082351A85}"/>
              </a:ext>
            </a:extLst>
          </p:cNvPr>
          <p:cNvSpPr txBox="1">
            <a:spLocks/>
          </p:cNvSpPr>
          <p:nvPr/>
        </p:nvSpPr>
        <p:spPr>
          <a:xfrm>
            <a:off x="6484836" y="6354763"/>
            <a:ext cx="5184576" cy="375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en-US" sz="1800" dirty="0">
                <a:solidFill>
                  <a:schemeClr val="tx1">
                    <a:lumMod val="60000"/>
                    <a:lumOff val="40000"/>
                  </a:schemeClr>
                </a:solidFill>
                <a:latin typeface="Century Gothic" panose="020B0502020202020204" pitchFamily="34" charset="0"/>
              </a:rPr>
              <a:t>World class thinking. World class achieving</a:t>
            </a:r>
            <a:r>
              <a:rPr lang="en-US" sz="1800" dirty="0">
                <a:solidFill>
                  <a:schemeClr val="tx1">
                    <a:lumMod val="60000"/>
                    <a:lumOff val="40000"/>
                  </a:schemeClr>
                </a:solidFill>
              </a:rPr>
              <a:t>.</a:t>
            </a:r>
          </a:p>
        </p:txBody>
      </p:sp>
      <p:pic>
        <p:nvPicPr>
          <p:cNvPr id="2" name="Picture 1">
            <a:extLst>
              <a:ext uri="{FF2B5EF4-FFF2-40B4-BE49-F238E27FC236}">
                <a16:creationId xmlns:a16="http://schemas.microsoft.com/office/drawing/2014/main" id="{9D60E9A2-2AEB-46BC-AF90-31F6529010D9}"/>
              </a:ext>
            </a:extLst>
          </p:cNvPr>
          <p:cNvPicPr>
            <a:picLocks noChangeAspect="1"/>
          </p:cNvPicPr>
          <p:nvPr/>
        </p:nvPicPr>
        <p:blipFill>
          <a:blip r:embed="rId2"/>
          <a:stretch>
            <a:fillRect/>
          </a:stretch>
        </p:blipFill>
        <p:spPr>
          <a:xfrm>
            <a:off x="10776049" y="0"/>
            <a:ext cx="1412776" cy="1412776"/>
          </a:xfrm>
          <a:prstGeom prst="rect">
            <a:avLst/>
          </a:prstGeom>
        </p:spPr>
      </p:pic>
    </p:spTree>
    <p:extLst>
      <p:ext uri="{BB962C8B-B14F-4D97-AF65-F5344CB8AC3E}">
        <p14:creationId xmlns:p14="http://schemas.microsoft.com/office/powerpoint/2010/main" val="161951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Mary’s College - PPt Template.potx" id="{EEB19B63-D6DA-4F3C-AF3B-82D4441378BD}" vid="{7C88896D-C638-46B2-9F9C-74BDE331AFCF}"/>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EEB45B2071AD429E413A78EE126686" ma:contentTypeVersion="13" ma:contentTypeDescription="Create a new document." ma:contentTypeScope="" ma:versionID="24eb0cf24811ab14d1b5fedadd24fa29">
  <xsd:schema xmlns:xsd="http://www.w3.org/2001/XMLSchema" xmlns:xs="http://www.w3.org/2001/XMLSchema" xmlns:p="http://schemas.microsoft.com/office/2006/metadata/properties" xmlns:ns3="57c4e231-7701-46fc-9226-0ef90778f551" xmlns:ns4="3da65479-db70-45fc-9f66-351ae0d4b955" targetNamespace="http://schemas.microsoft.com/office/2006/metadata/properties" ma:root="true" ma:fieldsID="ea9cc85b48bb61e0378e0c096ad12b9e" ns3:_="" ns4:_="">
    <xsd:import namespace="57c4e231-7701-46fc-9226-0ef90778f551"/>
    <xsd:import namespace="3da65479-db70-45fc-9f66-351ae0d4b95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e231-7701-46fc-9226-0ef90778f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a65479-db70-45fc-9f66-351ae0d4b9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6F420E-147F-4E44-B2F9-E5BBB6DAFD83}">
  <ds:schemaRefs>
    <ds:schemaRef ds:uri="http://schemas.microsoft.com/office/2006/documentManagement/types"/>
    <ds:schemaRef ds:uri="57c4e231-7701-46fc-9226-0ef90778f551"/>
    <ds:schemaRef ds:uri="http://schemas.microsoft.com/office/2006/metadata/properties"/>
    <ds:schemaRef ds:uri="3da65479-db70-45fc-9f66-351ae0d4b955"/>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0485992-6EFA-4BD0-807B-A0629090FFF9}">
  <ds:schemaRefs>
    <ds:schemaRef ds:uri="http://schemas.microsoft.com/sharepoint/v3/contenttype/forms"/>
  </ds:schemaRefs>
</ds:datastoreItem>
</file>

<file path=customXml/itemProps3.xml><?xml version="1.0" encoding="utf-8"?>
<ds:datastoreItem xmlns:ds="http://schemas.openxmlformats.org/officeDocument/2006/customXml" ds:itemID="{A66A1ECC-EEA3-435A-8593-019BF2993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c4e231-7701-46fc-9226-0ef90778f551"/>
    <ds:schemaRef ds:uri="3da65479-db70-45fc-9f66-351ae0d4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 Mary’s College - PPt Template</Template>
  <TotalTime>0</TotalTime>
  <Words>1315</Words>
  <Application>Microsoft Office PowerPoint</Application>
  <PresentationFormat>Custom</PresentationFormat>
  <Paragraphs>230</Paragraphs>
  <Slides>34</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AstoriaExtraBold</vt:lpstr>
      <vt:lpstr>AstoriaMedium</vt:lpstr>
      <vt:lpstr>Century Gothic</vt:lpstr>
      <vt:lpstr>Euphemia</vt:lpstr>
      <vt:lpstr>Wingdings</vt:lpstr>
      <vt:lpstr>Math 16x9</vt:lpstr>
      <vt:lpstr>St Mary’s College</vt:lpstr>
      <vt:lpstr>Welcome</vt:lpstr>
      <vt:lpstr>PowerPoint Presentation</vt:lpstr>
      <vt:lpstr>Early entry</vt:lpstr>
      <vt:lpstr>PowerPoint Presentation</vt:lpstr>
      <vt:lpstr>New GCSEs:  An introduction</vt:lpstr>
      <vt:lpstr>PowerPoint Presentation</vt:lpstr>
      <vt:lpstr>St Mary’s College</vt:lpstr>
      <vt:lpstr>English at SMC- Year 10 updates</vt:lpstr>
      <vt:lpstr>Why?</vt:lpstr>
      <vt:lpstr>English at SMC: What can I do to support my child?</vt:lpstr>
      <vt:lpstr>Humanities at SMC: Year 10 updates </vt:lpstr>
      <vt:lpstr>Humanities at SMC:  What can I do to support my child? </vt:lpstr>
      <vt:lpstr>St Mary’s College</vt:lpstr>
      <vt:lpstr>Doing Your Revision</vt:lpstr>
      <vt:lpstr>How should I spend an hour revising?  By using the memory clock! </vt:lpstr>
      <vt:lpstr>What is the memory clock?</vt:lpstr>
      <vt:lpstr>The memory clock explained...</vt:lpstr>
      <vt:lpstr>Some examples..</vt:lpstr>
      <vt:lpstr>PowerPoint Presentation</vt:lpstr>
      <vt:lpstr>PowerPoint Presentation</vt:lpstr>
      <vt:lpstr>Create a Revision Timetable</vt:lpstr>
      <vt:lpstr>Create a Revision Timetable</vt:lpstr>
      <vt:lpstr>Organising Revision Sessions</vt:lpstr>
      <vt:lpstr>Online revision tools.</vt:lpstr>
      <vt:lpstr>Other revision ideas.</vt:lpstr>
      <vt:lpstr>Coping with Stress</vt:lpstr>
      <vt:lpstr>How can parents and carers help?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College</dc:title>
  <dc:creator/>
  <cp:keywords/>
  <cp:lastModifiedBy/>
  <cp:revision>481</cp:revision>
  <dcterms:created xsi:type="dcterms:W3CDTF">2019-03-02T15:24:57Z</dcterms:created>
  <dcterms:modified xsi:type="dcterms:W3CDTF">2020-11-16T14:45:42Z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ContentTypeId">
    <vt:lpwstr>0x0101003CEEB45B2071AD429E413A78EE126686</vt:lpwstr>
  </property>
</Properties>
</file>