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5" r:id="rId6"/>
    <p:sldId id="286" r:id="rId7"/>
    <p:sldId id="284" r:id="rId8"/>
    <p:sldId id="280" r:id="rId9"/>
    <p:sldId id="281" r:id="rId10"/>
    <p:sldId id="291" r:id="rId11"/>
    <p:sldId id="282" r:id="rId12"/>
    <p:sldId id="283" r:id="rId13"/>
    <p:sldId id="287" r:id="rId14"/>
    <p:sldId id="257" r:id="rId15"/>
    <p:sldId id="258" r:id="rId16"/>
    <p:sldId id="259" r:id="rId17"/>
    <p:sldId id="260" r:id="rId18"/>
    <p:sldId id="261" r:id="rId19"/>
    <p:sldId id="262" r:id="rId20"/>
    <p:sldId id="263" r:id="rId21"/>
    <p:sldId id="288" r:id="rId22"/>
    <p:sldId id="289" r:id="rId23"/>
    <p:sldId id="2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CD9809-E139-41FA-B772-3C1E902D2DE9}" v="1" dt="2020-09-21T16:32:15.4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10DB3-59E6-4E38-8E4E-C20EA2DFA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B055BB0-0739-4A87-8C19-B7D40D3E1B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EBC2312-E156-4ACD-A2CB-47F590AAFEB8}"/>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5" name="Footer Placeholder 4">
            <a:extLst>
              <a:ext uri="{FF2B5EF4-FFF2-40B4-BE49-F238E27FC236}">
                <a16:creationId xmlns:a16="http://schemas.microsoft.com/office/drawing/2014/main" id="{48257A2A-D972-4850-A2AA-83BA2D37BA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B9F4BB-496A-4E4B-A33B-8D6F57797F16}"/>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327721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4F6A-5B5A-49FC-A49D-527A5AD19C9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302424-219C-45E6-A463-757457714C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7132EA-025D-47DC-A5EF-64CFE93060DD}"/>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5" name="Footer Placeholder 4">
            <a:extLst>
              <a:ext uri="{FF2B5EF4-FFF2-40B4-BE49-F238E27FC236}">
                <a16:creationId xmlns:a16="http://schemas.microsoft.com/office/drawing/2014/main" id="{39626F1E-2BB9-4D51-B183-9B1691937C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DF4A18-0D80-417C-8AF4-55247B7A3BBF}"/>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60371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78F0CF-3CA3-499E-83A1-E7524222BD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48AA97-6920-407C-B35F-7CD9B0DED8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E92192-E99A-4032-97A1-54F25DF96333}"/>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5" name="Footer Placeholder 4">
            <a:extLst>
              <a:ext uri="{FF2B5EF4-FFF2-40B4-BE49-F238E27FC236}">
                <a16:creationId xmlns:a16="http://schemas.microsoft.com/office/drawing/2014/main" id="{B904C75C-EFC0-447D-9678-3C805B32CB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020074-3448-4BAA-BCC6-50CDBFD5402D}"/>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404073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27B3D-1F11-4F14-B1B8-07DB613E17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A57224-A0DD-4368-97A4-CCF861A32C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B00A72-EA59-4F86-920D-F28BD338B10D}"/>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5" name="Footer Placeholder 4">
            <a:extLst>
              <a:ext uri="{FF2B5EF4-FFF2-40B4-BE49-F238E27FC236}">
                <a16:creationId xmlns:a16="http://schemas.microsoft.com/office/drawing/2014/main" id="{01059A41-FBE3-4723-993D-A6E8B583CB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8E137A-AAD4-41AE-963F-9DD2FF702661}"/>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342068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DA9D4-C2F5-4015-B57F-9FCC9FC768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3D4582-7825-4C37-8BBB-81980C7EB8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B29B5A-C75B-4949-B9D6-DB8C391467AA}"/>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5" name="Footer Placeholder 4">
            <a:extLst>
              <a:ext uri="{FF2B5EF4-FFF2-40B4-BE49-F238E27FC236}">
                <a16:creationId xmlns:a16="http://schemas.microsoft.com/office/drawing/2014/main" id="{D253D4B2-9355-4E2B-83C6-A0E7023B58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DF1233-EBBF-41E7-9AB7-CC5C6E700CB8}"/>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3036243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73898-F99F-4A58-B863-9E0098E14E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40512E-F1F0-41E0-8632-42B1CF2C31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70E0A6-DD14-4E6C-9988-D16A19E336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9752BA-DDA0-4639-A05A-8C1BA13F7763}"/>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6" name="Footer Placeholder 5">
            <a:extLst>
              <a:ext uri="{FF2B5EF4-FFF2-40B4-BE49-F238E27FC236}">
                <a16:creationId xmlns:a16="http://schemas.microsoft.com/office/drawing/2014/main" id="{192D14D6-B76E-408E-B032-E35BF48D06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F71AEC-51A0-4AD4-8B4B-40F05A01CAF8}"/>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3343441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EC97A-7B18-4C96-A114-E3B2DB935DE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43229-25D9-438F-A49D-F3B4A7AB85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1EAFBC-0580-4FBA-9BB3-E5B4A2AE3B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AE6E1A-58DC-49D2-B649-9E70D58B24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926B0B-AC72-4DC0-8BCD-0CCB604DB3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0318302-E818-48E5-8DB5-94E94A805741}"/>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8" name="Footer Placeholder 7">
            <a:extLst>
              <a:ext uri="{FF2B5EF4-FFF2-40B4-BE49-F238E27FC236}">
                <a16:creationId xmlns:a16="http://schemas.microsoft.com/office/drawing/2014/main" id="{C5A0FF63-A1A9-4955-8DFB-5BDD29F955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794CE1-6C28-4A2D-A740-2AABA3709700}"/>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968945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9F327-C74A-408B-B2B8-AAB39F81BC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B0A46C-8C3F-445F-86EF-9768BBCE7C2D}"/>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4" name="Footer Placeholder 3">
            <a:extLst>
              <a:ext uri="{FF2B5EF4-FFF2-40B4-BE49-F238E27FC236}">
                <a16:creationId xmlns:a16="http://schemas.microsoft.com/office/drawing/2014/main" id="{A14E27B6-054A-4D09-A1E4-8A0AF0617B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A6FC2E0-B06D-4CC1-B93E-DF4DB33752F5}"/>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394445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9AAE4E-C175-442C-A02D-C410D7D4F81D}"/>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3" name="Footer Placeholder 2">
            <a:extLst>
              <a:ext uri="{FF2B5EF4-FFF2-40B4-BE49-F238E27FC236}">
                <a16:creationId xmlns:a16="http://schemas.microsoft.com/office/drawing/2014/main" id="{8C55AACA-AF45-4D1C-98B8-0013C43100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7EA8B90-06C8-4374-876B-DDBD966A8DBE}"/>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3627350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83B8-0885-4223-9F06-7EC884CE9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360775-D649-45D5-BD0F-DEC91FC6BC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5391A75-0324-48D9-87DE-1B1252A2E9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81B735-6710-4076-A608-19A9D6B7BE97}"/>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6" name="Footer Placeholder 5">
            <a:extLst>
              <a:ext uri="{FF2B5EF4-FFF2-40B4-BE49-F238E27FC236}">
                <a16:creationId xmlns:a16="http://schemas.microsoft.com/office/drawing/2014/main" id="{9BCD70FF-5701-49F6-8DB2-8C2912C389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47EE19-FF11-47CA-AAFA-8474EECA0B57}"/>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13634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CCEFA-9EF6-4276-9C82-6C824F32F6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4730B62-8256-4224-9218-643693A373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B23B57-F6F4-441D-8789-1C64E9847D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8D4EAA-BE02-49A3-93E8-B654A8A8808F}"/>
              </a:ext>
            </a:extLst>
          </p:cNvPr>
          <p:cNvSpPr>
            <a:spLocks noGrp="1"/>
          </p:cNvSpPr>
          <p:nvPr>
            <p:ph type="dt" sz="half" idx="10"/>
          </p:nvPr>
        </p:nvSpPr>
        <p:spPr/>
        <p:txBody>
          <a:bodyPr/>
          <a:lstStyle/>
          <a:p>
            <a:fld id="{FA78A720-BAFB-401A-BA42-74126DFF1AD6}" type="datetimeFigureOut">
              <a:rPr lang="en-GB" smtClean="0"/>
              <a:t>29/09/2020</a:t>
            </a:fld>
            <a:endParaRPr lang="en-GB"/>
          </a:p>
        </p:txBody>
      </p:sp>
      <p:sp>
        <p:nvSpPr>
          <p:cNvPr id="6" name="Footer Placeholder 5">
            <a:extLst>
              <a:ext uri="{FF2B5EF4-FFF2-40B4-BE49-F238E27FC236}">
                <a16:creationId xmlns:a16="http://schemas.microsoft.com/office/drawing/2014/main" id="{1D2DEA7C-76D8-4F96-AF8E-D365A0132C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0FA653-0C3B-4979-9256-24A96A4CA131}"/>
              </a:ext>
            </a:extLst>
          </p:cNvPr>
          <p:cNvSpPr>
            <a:spLocks noGrp="1"/>
          </p:cNvSpPr>
          <p:nvPr>
            <p:ph type="sldNum" sz="quarter" idx="12"/>
          </p:nvPr>
        </p:nvSpPr>
        <p:spPr/>
        <p:txBody>
          <a:bodyPr/>
          <a:lstStyle/>
          <a:p>
            <a:fld id="{F9E4E591-8012-47D9-BCE4-27103974F6E3}" type="slidenum">
              <a:rPr lang="en-GB" smtClean="0"/>
              <a:t>‹#›</a:t>
            </a:fld>
            <a:endParaRPr lang="en-GB"/>
          </a:p>
        </p:txBody>
      </p:sp>
    </p:spTree>
    <p:extLst>
      <p:ext uri="{BB962C8B-B14F-4D97-AF65-F5344CB8AC3E}">
        <p14:creationId xmlns:p14="http://schemas.microsoft.com/office/powerpoint/2010/main" val="308910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alpha val="20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2B13AD-87A0-48BC-8486-63EAC77833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76B126-B02C-4A08-835A-FC2A2B49F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96A203-DD2E-4931-939C-DF59258EBD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8A720-BAFB-401A-BA42-74126DFF1AD6}" type="datetimeFigureOut">
              <a:rPr lang="en-GB" smtClean="0"/>
              <a:t>29/09/2020</a:t>
            </a:fld>
            <a:endParaRPr lang="en-GB"/>
          </a:p>
        </p:txBody>
      </p:sp>
      <p:sp>
        <p:nvSpPr>
          <p:cNvPr id="5" name="Footer Placeholder 4">
            <a:extLst>
              <a:ext uri="{FF2B5EF4-FFF2-40B4-BE49-F238E27FC236}">
                <a16:creationId xmlns:a16="http://schemas.microsoft.com/office/drawing/2014/main" id="{48B3A8D1-D4AC-43D0-B936-90086529F3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03C6A1A-D3CD-4EE3-A712-9A8CE7F394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4E591-8012-47D9-BCE4-27103974F6E3}" type="slidenum">
              <a:rPr lang="en-GB" smtClean="0"/>
              <a:t>‹#›</a:t>
            </a:fld>
            <a:endParaRPr lang="en-GB"/>
          </a:p>
        </p:txBody>
      </p:sp>
    </p:spTree>
    <p:extLst>
      <p:ext uri="{BB962C8B-B14F-4D97-AF65-F5344CB8AC3E}">
        <p14:creationId xmlns:p14="http://schemas.microsoft.com/office/powerpoint/2010/main" val="332593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BAB13-F548-461E-9117-9B3E43339948}"/>
              </a:ext>
            </a:extLst>
          </p:cNvPr>
          <p:cNvSpPr>
            <a:spLocks noGrp="1"/>
          </p:cNvSpPr>
          <p:nvPr>
            <p:ph type="ctrTitle"/>
          </p:nvPr>
        </p:nvSpPr>
        <p:spPr>
          <a:xfrm>
            <a:off x="1524000" y="1862984"/>
            <a:ext cx="9144000" cy="2387600"/>
          </a:xfrm>
        </p:spPr>
        <p:txBody>
          <a:bodyPr/>
          <a:lstStyle/>
          <a:p>
            <a:r>
              <a:rPr lang="en-GB" b="1" dirty="0">
                <a:latin typeface="Century Gothic" panose="020B0502020202020204" pitchFamily="34" charset="0"/>
              </a:rPr>
              <a:t>Home Teaching &amp; Learning</a:t>
            </a:r>
          </a:p>
        </p:txBody>
      </p:sp>
      <p:sp>
        <p:nvSpPr>
          <p:cNvPr id="3" name="Subtitle 2">
            <a:extLst>
              <a:ext uri="{FF2B5EF4-FFF2-40B4-BE49-F238E27FC236}">
                <a16:creationId xmlns:a16="http://schemas.microsoft.com/office/drawing/2014/main" id="{75A4B39B-4808-4B99-B768-C028F30680C4}"/>
              </a:ext>
            </a:extLst>
          </p:cNvPr>
          <p:cNvSpPr>
            <a:spLocks noGrp="1"/>
          </p:cNvSpPr>
          <p:nvPr>
            <p:ph type="subTitle" idx="1"/>
          </p:nvPr>
        </p:nvSpPr>
        <p:spPr>
          <a:xfrm>
            <a:off x="1524000" y="4626805"/>
            <a:ext cx="9144000" cy="1655762"/>
          </a:xfrm>
        </p:spPr>
        <p:txBody>
          <a:bodyPr>
            <a:normAutofit/>
          </a:bodyPr>
          <a:lstStyle/>
          <a:p>
            <a:r>
              <a:rPr lang="en-GB" sz="4400" b="1" dirty="0">
                <a:latin typeface="Century Gothic" panose="020B0502020202020204" pitchFamily="34" charset="0"/>
              </a:rPr>
              <a:t>Microsoft Teams</a:t>
            </a:r>
          </a:p>
        </p:txBody>
      </p:sp>
      <p:sp>
        <p:nvSpPr>
          <p:cNvPr id="5" name="Rectangle 2">
            <a:extLst>
              <a:ext uri="{FF2B5EF4-FFF2-40B4-BE49-F238E27FC236}">
                <a16:creationId xmlns:a16="http://schemas.microsoft.com/office/drawing/2014/main" id="{F0596392-9642-4FCB-AB71-B550893324F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 name="Picture 9">
            <a:extLst>
              <a:ext uri="{FF2B5EF4-FFF2-40B4-BE49-F238E27FC236}">
                <a16:creationId xmlns:a16="http://schemas.microsoft.com/office/drawing/2014/main" id="{164CD0CB-D1F1-4C6D-8876-5595B319B121}"/>
              </a:ext>
            </a:extLst>
          </p:cNvPr>
          <p:cNvPicPr>
            <a:picLocks noChangeAspect="1"/>
          </p:cNvPicPr>
          <p:nvPr/>
        </p:nvPicPr>
        <p:blipFill rotWithShape="1">
          <a:blip r:embed="rId2">
            <a:extLst>
              <a:ext uri="{28A0092B-C50C-407E-A947-70E740481C1C}">
                <a14:useLocalDpi xmlns:a14="http://schemas.microsoft.com/office/drawing/2010/main" val="0"/>
              </a:ext>
            </a:extLst>
          </a:blip>
          <a:srcRect l="20574" t="18962" r="24471" b="41480"/>
          <a:stretch/>
        </p:blipFill>
        <p:spPr>
          <a:xfrm>
            <a:off x="94004" y="102550"/>
            <a:ext cx="2128603" cy="1760434"/>
          </a:xfrm>
          <a:prstGeom prst="rect">
            <a:avLst/>
          </a:prstGeom>
        </p:spPr>
      </p:pic>
      <p:pic>
        <p:nvPicPr>
          <p:cNvPr id="11" name="Picture 10">
            <a:extLst>
              <a:ext uri="{FF2B5EF4-FFF2-40B4-BE49-F238E27FC236}">
                <a16:creationId xmlns:a16="http://schemas.microsoft.com/office/drawing/2014/main" id="{E839DEAA-E69A-4C9A-8F40-030D24610670}"/>
              </a:ext>
            </a:extLst>
          </p:cNvPr>
          <p:cNvPicPr>
            <a:picLocks noChangeAspect="1"/>
          </p:cNvPicPr>
          <p:nvPr/>
        </p:nvPicPr>
        <p:blipFill rotWithShape="1">
          <a:blip r:embed="rId2">
            <a:extLst>
              <a:ext uri="{28A0092B-C50C-407E-A947-70E740481C1C}">
                <a14:useLocalDpi xmlns:a14="http://schemas.microsoft.com/office/drawing/2010/main" val="0"/>
              </a:ext>
            </a:extLst>
          </a:blip>
          <a:srcRect t="58313"/>
          <a:stretch/>
        </p:blipFill>
        <p:spPr>
          <a:xfrm>
            <a:off x="1259081" y="982767"/>
            <a:ext cx="3873393" cy="1855179"/>
          </a:xfrm>
          <a:prstGeom prst="rect">
            <a:avLst/>
          </a:prstGeom>
        </p:spPr>
      </p:pic>
    </p:spTree>
    <p:extLst>
      <p:ext uri="{BB962C8B-B14F-4D97-AF65-F5344CB8AC3E}">
        <p14:creationId xmlns:p14="http://schemas.microsoft.com/office/powerpoint/2010/main" val="3816163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2" y="18255"/>
            <a:ext cx="12192000" cy="1325563"/>
          </a:xfrm>
        </p:spPr>
        <p:txBody>
          <a:bodyPr/>
          <a:lstStyle/>
          <a:p>
            <a:pPr algn="ctr"/>
            <a:r>
              <a:rPr lang="en-US" b="1" u="sng" dirty="0">
                <a:latin typeface="Century Gothic" panose="020B0502020202020204" pitchFamily="34" charset="0"/>
              </a:rPr>
              <a:t>Partial or Full Closure</a:t>
            </a:r>
            <a:endParaRPr lang="en-GB" b="1" u="sng" dirty="0">
              <a:latin typeface="Century Gothic" panose="020B0502020202020204" pitchFamily="34" charset="0"/>
            </a:endParaRPr>
          </a:p>
        </p:txBody>
      </p:sp>
      <p:sp>
        <p:nvSpPr>
          <p:cNvPr id="2" name="Content Placeholder 1">
            <a:extLst>
              <a:ext uri="{FF2B5EF4-FFF2-40B4-BE49-F238E27FC236}">
                <a16:creationId xmlns:a16="http://schemas.microsoft.com/office/drawing/2014/main" id="{FBAA1685-B9BA-48F5-94EC-0DB2BDF5BF10}"/>
              </a:ext>
            </a:extLst>
          </p:cNvPr>
          <p:cNvSpPr>
            <a:spLocks noGrp="1"/>
          </p:cNvSpPr>
          <p:nvPr>
            <p:ph idx="1"/>
          </p:nvPr>
        </p:nvSpPr>
        <p:spPr>
          <a:xfrm>
            <a:off x="151002" y="1649256"/>
            <a:ext cx="11862033" cy="4459996"/>
          </a:xfrm>
        </p:spPr>
        <p:txBody>
          <a:bodyPr>
            <a:noAutofit/>
          </a:bodyPr>
          <a:lstStyle/>
          <a:p>
            <a:pPr>
              <a:lnSpc>
                <a:spcPct val="150000"/>
              </a:lnSpc>
            </a:pPr>
            <a:r>
              <a:rPr lang="en-GB" sz="2400" dirty="0">
                <a:latin typeface="Century Gothic" panose="020B0502020202020204" pitchFamily="34" charset="0"/>
              </a:rPr>
              <a:t>If there is a partial closure, this may mean one or more year groups cannot attend school and/or not all at the same time.</a:t>
            </a:r>
          </a:p>
          <a:p>
            <a:pPr>
              <a:lnSpc>
                <a:spcPct val="150000"/>
              </a:lnSpc>
            </a:pPr>
            <a:r>
              <a:rPr lang="en-GB" sz="2400" dirty="0">
                <a:latin typeface="Century Gothic" panose="020B0502020202020204" pitchFamily="34" charset="0"/>
              </a:rPr>
              <a:t>Your teachers would then deliver your lessons, </a:t>
            </a:r>
            <a:r>
              <a:rPr lang="en-GB" sz="2400" b="1" dirty="0">
                <a:solidFill>
                  <a:srgbClr val="FF0000"/>
                </a:solidFill>
                <a:latin typeface="Century Gothic" panose="020B0502020202020204" pitchFamily="34" charset="0"/>
              </a:rPr>
              <a:t>Live</a:t>
            </a:r>
            <a:r>
              <a:rPr lang="en-GB" sz="2400" dirty="0">
                <a:latin typeface="Century Gothic" panose="020B0502020202020204" pitchFamily="34" charset="0"/>
              </a:rPr>
              <a:t> on Microsoft Teams. This would also be the case if we had a full school closure.</a:t>
            </a:r>
          </a:p>
          <a:p>
            <a:pPr>
              <a:lnSpc>
                <a:spcPct val="150000"/>
              </a:lnSpc>
            </a:pPr>
            <a:r>
              <a:rPr lang="en-GB" sz="2400" dirty="0">
                <a:latin typeface="Century Gothic" panose="020B0502020202020204" pitchFamily="34" charset="0"/>
              </a:rPr>
              <a:t>The next few slides will explain how to access these Live lessons on Teams. </a:t>
            </a:r>
          </a:p>
          <a:p>
            <a:pPr>
              <a:lnSpc>
                <a:spcPct val="150000"/>
              </a:lnSpc>
            </a:pPr>
            <a:r>
              <a:rPr lang="en-GB" sz="2400" dirty="0">
                <a:latin typeface="Century Gothic" panose="020B0502020202020204" pitchFamily="34" charset="0"/>
              </a:rPr>
              <a:t>You will also have a paper copy of the guidance.</a:t>
            </a:r>
          </a:p>
        </p:txBody>
      </p:sp>
    </p:spTree>
    <p:extLst>
      <p:ext uri="{BB962C8B-B14F-4D97-AF65-F5344CB8AC3E}">
        <p14:creationId xmlns:p14="http://schemas.microsoft.com/office/powerpoint/2010/main" val="35483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C62E0B-4D18-4249-811B-D1253795D5D5}"/>
              </a:ext>
            </a:extLst>
          </p:cNvPr>
          <p:cNvPicPr>
            <a:picLocks noChangeAspect="1"/>
          </p:cNvPicPr>
          <p:nvPr/>
        </p:nvPicPr>
        <p:blipFill>
          <a:blip r:embed="rId2"/>
          <a:stretch>
            <a:fillRect/>
          </a:stretch>
        </p:blipFill>
        <p:spPr>
          <a:xfrm>
            <a:off x="132107" y="1012162"/>
            <a:ext cx="11927786" cy="5178231"/>
          </a:xfrm>
          <a:prstGeom prst="rect">
            <a:avLst/>
          </a:prstGeom>
        </p:spPr>
      </p:pic>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0"/>
            <a:ext cx="12192000" cy="1325563"/>
          </a:xfrm>
        </p:spPr>
        <p:txBody>
          <a:bodyPr>
            <a:normAutofit/>
          </a:bodyPr>
          <a:lstStyle/>
          <a:p>
            <a:pPr algn="ctr"/>
            <a:r>
              <a:rPr lang="en-US" sz="3600" b="1" u="sng" dirty="0">
                <a:latin typeface="Century Gothic" panose="020B0502020202020204" pitchFamily="34" charset="0"/>
              </a:rPr>
              <a:t>Guidance for accessing ‘live lessons’ through Teams</a:t>
            </a:r>
            <a:endParaRPr lang="en-GB" sz="3600" b="1" u="sng" dirty="0">
              <a:latin typeface="Century Gothic" panose="020B0502020202020204" pitchFamily="34" charset="0"/>
            </a:endParaRPr>
          </a:p>
        </p:txBody>
      </p:sp>
    </p:spTree>
    <p:extLst>
      <p:ext uri="{BB962C8B-B14F-4D97-AF65-F5344CB8AC3E}">
        <p14:creationId xmlns:p14="http://schemas.microsoft.com/office/powerpoint/2010/main" val="1788616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168813"/>
            <a:ext cx="12192000" cy="1325563"/>
          </a:xfrm>
        </p:spPr>
        <p:txBody>
          <a:bodyPr>
            <a:normAutofit/>
          </a:bodyPr>
          <a:lstStyle/>
          <a:p>
            <a:pPr algn="ctr"/>
            <a:r>
              <a:rPr lang="en-US" sz="3600" b="1" u="sng" dirty="0">
                <a:latin typeface="Century Gothic" panose="020B0502020202020204" pitchFamily="34" charset="0"/>
              </a:rPr>
              <a:t>Guidance for accessing ‘live lessons’ through Teams</a:t>
            </a:r>
            <a:endParaRPr lang="en-GB" sz="3600" b="1" u="sng" dirty="0">
              <a:latin typeface="Century Gothic" panose="020B0502020202020204" pitchFamily="34" charset="0"/>
            </a:endParaRPr>
          </a:p>
        </p:txBody>
      </p:sp>
      <p:pic>
        <p:nvPicPr>
          <p:cNvPr id="2" name="Picture 1">
            <a:extLst>
              <a:ext uri="{FF2B5EF4-FFF2-40B4-BE49-F238E27FC236}">
                <a16:creationId xmlns:a16="http://schemas.microsoft.com/office/drawing/2014/main" id="{8DC0D08E-9F80-45F2-A6A7-CAD1C5847F4B}"/>
              </a:ext>
            </a:extLst>
          </p:cNvPr>
          <p:cNvPicPr>
            <a:picLocks noChangeAspect="1"/>
          </p:cNvPicPr>
          <p:nvPr/>
        </p:nvPicPr>
        <p:blipFill>
          <a:blip r:embed="rId2"/>
          <a:stretch>
            <a:fillRect/>
          </a:stretch>
        </p:blipFill>
        <p:spPr>
          <a:xfrm>
            <a:off x="1434191" y="922845"/>
            <a:ext cx="9679284" cy="5836681"/>
          </a:xfrm>
          <a:prstGeom prst="rect">
            <a:avLst/>
          </a:prstGeom>
        </p:spPr>
      </p:pic>
    </p:spTree>
    <p:extLst>
      <p:ext uri="{BB962C8B-B14F-4D97-AF65-F5344CB8AC3E}">
        <p14:creationId xmlns:p14="http://schemas.microsoft.com/office/powerpoint/2010/main" val="2458423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0"/>
            <a:ext cx="12192000" cy="1325563"/>
          </a:xfrm>
        </p:spPr>
        <p:txBody>
          <a:bodyPr>
            <a:normAutofit/>
          </a:bodyPr>
          <a:lstStyle/>
          <a:p>
            <a:pPr algn="ctr"/>
            <a:r>
              <a:rPr lang="en-US" sz="3600" b="1" u="sng" dirty="0">
                <a:latin typeface="Century Gothic" panose="020B0502020202020204" pitchFamily="34" charset="0"/>
              </a:rPr>
              <a:t>Guidance for accessing ‘live lessons’ through Teams</a:t>
            </a:r>
            <a:endParaRPr lang="en-GB" sz="3600" b="1" u="sng" dirty="0">
              <a:latin typeface="Century Gothic" panose="020B0502020202020204" pitchFamily="34" charset="0"/>
            </a:endParaRPr>
          </a:p>
        </p:txBody>
      </p:sp>
      <p:pic>
        <p:nvPicPr>
          <p:cNvPr id="2" name="Picture 1">
            <a:extLst>
              <a:ext uri="{FF2B5EF4-FFF2-40B4-BE49-F238E27FC236}">
                <a16:creationId xmlns:a16="http://schemas.microsoft.com/office/drawing/2014/main" id="{D6AE7605-6CAD-4F94-8F1D-BEA759FA0AF1}"/>
              </a:ext>
            </a:extLst>
          </p:cNvPr>
          <p:cNvPicPr>
            <a:picLocks noChangeAspect="1"/>
          </p:cNvPicPr>
          <p:nvPr/>
        </p:nvPicPr>
        <p:blipFill>
          <a:blip r:embed="rId2"/>
          <a:stretch>
            <a:fillRect/>
          </a:stretch>
        </p:blipFill>
        <p:spPr>
          <a:xfrm>
            <a:off x="142826" y="1227089"/>
            <a:ext cx="12049174" cy="3373047"/>
          </a:xfrm>
          <a:prstGeom prst="rect">
            <a:avLst/>
          </a:prstGeom>
        </p:spPr>
      </p:pic>
    </p:spTree>
    <p:extLst>
      <p:ext uri="{BB962C8B-B14F-4D97-AF65-F5344CB8AC3E}">
        <p14:creationId xmlns:p14="http://schemas.microsoft.com/office/powerpoint/2010/main" val="647974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140677"/>
            <a:ext cx="12192000" cy="1325563"/>
          </a:xfrm>
        </p:spPr>
        <p:txBody>
          <a:bodyPr>
            <a:normAutofit/>
          </a:bodyPr>
          <a:lstStyle/>
          <a:p>
            <a:pPr algn="ctr"/>
            <a:r>
              <a:rPr lang="en-US" sz="3600" b="1" u="sng" dirty="0">
                <a:latin typeface="Century Gothic" panose="020B0502020202020204" pitchFamily="34" charset="0"/>
              </a:rPr>
              <a:t>Guidance for accessing ‘live lessons’ through Teams</a:t>
            </a:r>
            <a:endParaRPr lang="en-GB" sz="3600" b="1" u="sng" dirty="0">
              <a:latin typeface="Century Gothic" panose="020B0502020202020204" pitchFamily="34" charset="0"/>
            </a:endParaRPr>
          </a:p>
        </p:txBody>
      </p:sp>
      <p:pic>
        <p:nvPicPr>
          <p:cNvPr id="2" name="Picture 1">
            <a:extLst>
              <a:ext uri="{FF2B5EF4-FFF2-40B4-BE49-F238E27FC236}">
                <a16:creationId xmlns:a16="http://schemas.microsoft.com/office/drawing/2014/main" id="{84EAC468-31ED-4453-9FE8-84C078B74B73}"/>
              </a:ext>
            </a:extLst>
          </p:cNvPr>
          <p:cNvPicPr>
            <a:picLocks noChangeAspect="1"/>
          </p:cNvPicPr>
          <p:nvPr/>
        </p:nvPicPr>
        <p:blipFill>
          <a:blip r:embed="rId2"/>
          <a:stretch>
            <a:fillRect/>
          </a:stretch>
        </p:blipFill>
        <p:spPr>
          <a:xfrm>
            <a:off x="1536456" y="895496"/>
            <a:ext cx="9482939" cy="5758522"/>
          </a:xfrm>
          <a:prstGeom prst="rect">
            <a:avLst/>
          </a:prstGeom>
        </p:spPr>
      </p:pic>
    </p:spTree>
    <p:extLst>
      <p:ext uri="{BB962C8B-B14F-4D97-AF65-F5344CB8AC3E}">
        <p14:creationId xmlns:p14="http://schemas.microsoft.com/office/powerpoint/2010/main" val="3162586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0"/>
            <a:ext cx="12192000" cy="1325563"/>
          </a:xfrm>
        </p:spPr>
        <p:txBody>
          <a:bodyPr>
            <a:normAutofit/>
          </a:bodyPr>
          <a:lstStyle/>
          <a:p>
            <a:pPr algn="ctr"/>
            <a:r>
              <a:rPr lang="en-US" sz="3600" b="1" u="sng" dirty="0">
                <a:latin typeface="Century Gothic" panose="020B0502020202020204" pitchFamily="34" charset="0"/>
              </a:rPr>
              <a:t>Guidance for accessing ‘live lessons’ through Teams</a:t>
            </a:r>
            <a:endParaRPr lang="en-GB" sz="3600" b="1" u="sng" dirty="0">
              <a:latin typeface="Century Gothic" panose="020B0502020202020204" pitchFamily="34" charset="0"/>
            </a:endParaRPr>
          </a:p>
        </p:txBody>
      </p:sp>
      <p:pic>
        <p:nvPicPr>
          <p:cNvPr id="2" name="Picture 1">
            <a:extLst>
              <a:ext uri="{FF2B5EF4-FFF2-40B4-BE49-F238E27FC236}">
                <a16:creationId xmlns:a16="http://schemas.microsoft.com/office/drawing/2014/main" id="{66AB30E5-2532-4EE1-B819-DC7A281F30BE}"/>
              </a:ext>
            </a:extLst>
          </p:cNvPr>
          <p:cNvPicPr>
            <a:picLocks noChangeAspect="1"/>
          </p:cNvPicPr>
          <p:nvPr/>
        </p:nvPicPr>
        <p:blipFill>
          <a:blip r:embed="rId2"/>
          <a:stretch>
            <a:fillRect/>
          </a:stretch>
        </p:blipFill>
        <p:spPr>
          <a:xfrm>
            <a:off x="92572" y="1325563"/>
            <a:ext cx="12006855" cy="1779487"/>
          </a:xfrm>
          <a:prstGeom prst="rect">
            <a:avLst/>
          </a:prstGeom>
        </p:spPr>
      </p:pic>
    </p:spTree>
    <p:extLst>
      <p:ext uri="{BB962C8B-B14F-4D97-AF65-F5344CB8AC3E}">
        <p14:creationId xmlns:p14="http://schemas.microsoft.com/office/powerpoint/2010/main" val="2858606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0"/>
            <a:ext cx="12192000" cy="1325563"/>
          </a:xfrm>
        </p:spPr>
        <p:txBody>
          <a:bodyPr>
            <a:normAutofit/>
          </a:bodyPr>
          <a:lstStyle/>
          <a:p>
            <a:pPr algn="ctr"/>
            <a:r>
              <a:rPr lang="en-US" sz="3600" b="1" u="sng" dirty="0">
                <a:latin typeface="Century Gothic" panose="020B0502020202020204" pitchFamily="34" charset="0"/>
              </a:rPr>
              <a:t>Guidance for accessing ‘live lessons’ through Teams</a:t>
            </a:r>
            <a:endParaRPr lang="en-GB" sz="3600" b="1" u="sng" dirty="0">
              <a:latin typeface="Century Gothic" panose="020B0502020202020204" pitchFamily="34" charset="0"/>
            </a:endParaRPr>
          </a:p>
        </p:txBody>
      </p:sp>
      <p:pic>
        <p:nvPicPr>
          <p:cNvPr id="2" name="Picture 1">
            <a:extLst>
              <a:ext uri="{FF2B5EF4-FFF2-40B4-BE49-F238E27FC236}">
                <a16:creationId xmlns:a16="http://schemas.microsoft.com/office/drawing/2014/main" id="{190AEF4C-4FA5-4F9C-AED7-A03609ED0220}"/>
              </a:ext>
            </a:extLst>
          </p:cNvPr>
          <p:cNvPicPr>
            <a:picLocks noChangeAspect="1"/>
          </p:cNvPicPr>
          <p:nvPr/>
        </p:nvPicPr>
        <p:blipFill>
          <a:blip r:embed="rId2"/>
          <a:stretch>
            <a:fillRect/>
          </a:stretch>
        </p:blipFill>
        <p:spPr>
          <a:xfrm>
            <a:off x="333203" y="920388"/>
            <a:ext cx="11806438" cy="5564818"/>
          </a:xfrm>
          <a:prstGeom prst="rect">
            <a:avLst/>
          </a:prstGeom>
        </p:spPr>
      </p:pic>
    </p:spTree>
    <p:extLst>
      <p:ext uri="{BB962C8B-B14F-4D97-AF65-F5344CB8AC3E}">
        <p14:creationId xmlns:p14="http://schemas.microsoft.com/office/powerpoint/2010/main" val="2744493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0"/>
            <a:ext cx="12192000" cy="1325563"/>
          </a:xfrm>
        </p:spPr>
        <p:txBody>
          <a:bodyPr/>
          <a:lstStyle/>
          <a:p>
            <a:pPr algn="ctr"/>
            <a:r>
              <a:rPr lang="en-US" b="1" u="sng" dirty="0"/>
              <a:t>Guidance for accessing ‘live lessons’ through Teams</a:t>
            </a:r>
            <a:endParaRPr lang="en-GB" b="1" u="sng" dirty="0"/>
          </a:p>
        </p:txBody>
      </p:sp>
      <p:pic>
        <p:nvPicPr>
          <p:cNvPr id="2" name="Picture 1">
            <a:extLst>
              <a:ext uri="{FF2B5EF4-FFF2-40B4-BE49-F238E27FC236}">
                <a16:creationId xmlns:a16="http://schemas.microsoft.com/office/drawing/2014/main" id="{9220ECA1-0D52-49A0-951A-4113AD1F5E23}"/>
              </a:ext>
            </a:extLst>
          </p:cNvPr>
          <p:cNvPicPr>
            <a:picLocks noChangeAspect="1"/>
          </p:cNvPicPr>
          <p:nvPr/>
        </p:nvPicPr>
        <p:blipFill>
          <a:blip r:embed="rId2"/>
          <a:stretch>
            <a:fillRect/>
          </a:stretch>
        </p:blipFill>
        <p:spPr>
          <a:xfrm>
            <a:off x="53399" y="1325563"/>
            <a:ext cx="12085202" cy="2103437"/>
          </a:xfrm>
          <a:prstGeom prst="rect">
            <a:avLst/>
          </a:prstGeom>
        </p:spPr>
      </p:pic>
    </p:spTree>
    <p:extLst>
      <p:ext uri="{BB962C8B-B14F-4D97-AF65-F5344CB8AC3E}">
        <p14:creationId xmlns:p14="http://schemas.microsoft.com/office/powerpoint/2010/main" val="2323407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2" y="18255"/>
            <a:ext cx="12192000" cy="1325563"/>
          </a:xfrm>
        </p:spPr>
        <p:txBody>
          <a:bodyPr/>
          <a:lstStyle/>
          <a:p>
            <a:pPr algn="ctr"/>
            <a:r>
              <a:rPr lang="en-US" b="1" u="sng" dirty="0">
                <a:latin typeface="Century Gothic" panose="020B0502020202020204" pitchFamily="34" charset="0"/>
              </a:rPr>
              <a:t>Student Expectations For Live Lessons</a:t>
            </a:r>
            <a:endParaRPr lang="en-GB" b="1" u="sng" dirty="0">
              <a:latin typeface="Century Gothic" panose="020B0502020202020204" pitchFamily="34" charset="0"/>
            </a:endParaRPr>
          </a:p>
        </p:txBody>
      </p:sp>
      <p:pic>
        <p:nvPicPr>
          <p:cNvPr id="7" name="Picture 6">
            <a:extLst>
              <a:ext uri="{FF2B5EF4-FFF2-40B4-BE49-F238E27FC236}">
                <a16:creationId xmlns:a16="http://schemas.microsoft.com/office/drawing/2014/main" id="{E6C94944-795F-44B2-ABF2-8862B1D7930E}"/>
              </a:ext>
            </a:extLst>
          </p:cNvPr>
          <p:cNvPicPr>
            <a:picLocks noChangeAspect="1"/>
          </p:cNvPicPr>
          <p:nvPr/>
        </p:nvPicPr>
        <p:blipFill>
          <a:blip r:embed="rId2"/>
          <a:stretch>
            <a:fillRect/>
          </a:stretch>
        </p:blipFill>
        <p:spPr>
          <a:xfrm>
            <a:off x="83579" y="1243426"/>
            <a:ext cx="12024841" cy="4371147"/>
          </a:xfrm>
          <a:prstGeom prst="rect">
            <a:avLst/>
          </a:prstGeom>
        </p:spPr>
      </p:pic>
    </p:spTree>
    <p:extLst>
      <p:ext uri="{BB962C8B-B14F-4D97-AF65-F5344CB8AC3E}">
        <p14:creationId xmlns:p14="http://schemas.microsoft.com/office/powerpoint/2010/main" val="4001285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2" y="18255"/>
            <a:ext cx="12192000" cy="1325563"/>
          </a:xfrm>
        </p:spPr>
        <p:txBody>
          <a:bodyPr/>
          <a:lstStyle/>
          <a:p>
            <a:pPr algn="ctr"/>
            <a:r>
              <a:rPr lang="en-US" b="1" u="sng" dirty="0">
                <a:latin typeface="Century Gothic" panose="020B0502020202020204" pitchFamily="34" charset="0"/>
              </a:rPr>
              <a:t>Student Expectations For Live Lessons</a:t>
            </a:r>
            <a:endParaRPr lang="en-GB" b="1" u="sng" dirty="0">
              <a:latin typeface="Century Gothic" panose="020B0502020202020204" pitchFamily="34" charset="0"/>
            </a:endParaRPr>
          </a:p>
        </p:txBody>
      </p:sp>
      <p:pic>
        <p:nvPicPr>
          <p:cNvPr id="2" name="Picture 1">
            <a:extLst>
              <a:ext uri="{FF2B5EF4-FFF2-40B4-BE49-F238E27FC236}">
                <a16:creationId xmlns:a16="http://schemas.microsoft.com/office/drawing/2014/main" id="{7811D0CF-954B-4A1C-8C97-34113C9F3E0B}"/>
              </a:ext>
            </a:extLst>
          </p:cNvPr>
          <p:cNvPicPr>
            <a:picLocks noChangeAspect="1"/>
          </p:cNvPicPr>
          <p:nvPr/>
        </p:nvPicPr>
        <p:blipFill>
          <a:blip r:embed="rId2"/>
          <a:stretch>
            <a:fillRect/>
          </a:stretch>
        </p:blipFill>
        <p:spPr>
          <a:xfrm>
            <a:off x="185528" y="1097652"/>
            <a:ext cx="11927901" cy="5303148"/>
          </a:xfrm>
          <a:prstGeom prst="rect">
            <a:avLst/>
          </a:prstGeom>
        </p:spPr>
      </p:pic>
    </p:spTree>
    <p:extLst>
      <p:ext uri="{BB962C8B-B14F-4D97-AF65-F5344CB8AC3E}">
        <p14:creationId xmlns:p14="http://schemas.microsoft.com/office/powerpoint/2010/main" val="95563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2" y="18255"/>
            <a:ext cx="12192000" cy="1325563"/>
          </a:xfrm>
        </p:spPr>
        <p:txBody>
          <a:bodyPr>
            <a:normAutofit/>
          </a:bodyPr>
          <a:lstStyle/>
          <a:p>
            <a:pPr algn="ctr"/>
            <a:r>
              <a:rPr lang="en-US" sz="3600" b="1" u="sng" dirty="0">
                <a:latin typeface="Century Gothic" panose="020B0502020202020204" pitchFamily="34" charset="0"/>
              </a:rPr>
              <a:t>How can I carry on learning if I’m not at school?</a:t>
            </a:r>
            <a:endParaRPr lang="en-GB" sz="3600" b="1" u="sng" dirty="0">
              <a:latin typeface="Century Gothic" panose="020B0502020202020204" pitchFamily="34" charset="0"/>
            </a:endParaRPr>
          </a:p>
        </p:txBody>
      </p:sp>
      <p:sp>
        <p:nvSpPr>
          <p:cNvPr id="2" name="Content Placeholder 1">
            <a:extLst>
              <a:ext uri="{FF2B5EF4-FFF2-40B4-BE49-F238E27FC236}">
                <a16:creationId xmlns:a16="http://schemas.microsoft.com/office/drawing/2014/main" id="{FBAA1685-B9BA-48F5-94EC-0DB2BDF5BF10}"/>
              </a:ext>
            </a:extLst>
          </p:cNvPr>
          <p:cNvSpPr>
            <a:spLocks noGrp="1"/>
          </p:cNvSpPr>
          <p:nvPr>
            <p:ph idx="1"/>
          </p:nvPr>
        </p:nvSpPr>
        <p:spPr>
          <a:xfrm>
            <a:off x="309152" y="1191229"/>
            <a:ext cx="11573692" cy="5388285"/>
          </a:xfrm>
        </p:spPr>
        <p:txBody>
          <a:bodyPr>
            <a:noAutofit/>
          </a:bodyPr>
          <a:lstStyle/>
          <a:p>
            <a:pPr>
              <a:lnSpc>
                <a:spcPct val="150000"/>
              </a:lnSpc>
            </a:pPr>
            <a:r>
              <a:rPr lang="en-GB" sz="2000" dirty="0">
                <a:latin typeface="Century Gothic" panose="020B0502020202020204" pitchFamily="34" charset="0"/>
              </a:rPr>
              <a:t>There may be several reasons why you may not be attending St Mary’s College each day. These include;</a:t>
            </a:r>
          </a:p>
          <a:p>
            <a:pPr>
              <a:lnSpc>
                <a:spcPct val="150000"/>
              </a:lnSpc>
            </a:pPr>
            <a:endParaRPr lang="en-GB" sz="2000" dirty="0">
              <a:latin typeface="Century Gothic" panose="020B0502020202020204" pitchFamily="34" charset="0"/>
            </a:endParaRPr>
          </a:p>
          <a:p>
            <a:pPr marL="514350" indent="-514350">
              <a:lnSpc>
                <a:spcPct val="150000"/>
              </a:lnSpc>
              <a:spcBef>
                <a:spcPts val="600"/>
              </a:spcBef>
              <a:buAutoNum type="arabicPeriod"/>
            </a:pPr>
            <a:r>
              <a:rPr lang="en-GB" sz="2000" dirty="0">
                <a:latin typeface="Century Gothic" panose="020B0502020202020204" pitchFamily="34" charset="0"/>
              </a:rPr>
              <a:t>Feeling unwell; or self isolating due to you or a family member having Covid 19 symptoms or having been contacted by the national Track and Trace scheme.</a:t>
            </a:r>
          </a:p>
          <a:p>
            <a:pPr marL="514350" indent="-514350">
              <a:lnSpc>
                <a:spcPct val="150000"/>
              </a:lnSpc>
              <a:buAutoNum type="arabicPeriod"/>
            </a:pPr>
            <a:r>
              <a:rPr lang="en-GB" sz="2000" dirty="0">
                <a:latin typeface="Century Gothic" panose="020B0502020202020204" pitchFamily="34" charset="0"/>
              </a:rPr>
              <a:t>A partial closure of the school.</a:t>
            </a:r>
          </a:p>
          <a:p>
            <a:pPr marL="514350" indent="-514350">
              <a:lnSpc>
                <a:spcPct val="150000"/>
              </a:lnSpc>
              <a:buAutoNum type="arabicPeriod"/>
            </a:pPr>
            <a:r>
              <a:rPr lang="en-GB" sz="2000" dirty="0">
                <a:latin typeface="Century Gothic" panose="020B0502020202020204" pitchFamily="34" charset="0"/>
              </a:rPr>
              <a:t>Another lockdown or whole school closure.</a:t>
            </a:r>
          </a:p>
          <a:p>
            <a:pPr marL="0" indent="0">
              <a:lnSpc>
                <a:spcPct val="150000"/>
              </a:lnSpc>
              <a:buNone/>
            </a:pPr>
            <a:endParaRPr lang="en-GB" sz="2000" dirty="0">
              <a:latin typeface="Century Gothic" panose="020B0502020202020204" pitchFamily="34" charset="0"/>
            </a:endParaRPr>
          </a:p>
          <a:p>
            <a:pPr marL="0" indent="0">
              <a:lnSpc>
                <a:spcPct val="150000"/>
              </a:lnSpc>
              <a:spcBef>
                <a:spcPts val="600"/>
              </a:spcBef>
              <a:buNone/>
            </a:pPr>
            <a:r>
              <a:rPr lang="en-GB" sz="2000" dirty="0">
                <a:latin typeface="Century Gothic" panose="020B0502020202020204" pitchFamily="34" charset="0"/>
              </a:rPr>
              <a:t>If any of these  did occur, your learning will continue. </a:t>
            </a:r>
          </a:p>
        </p:txBody>
      </p:sp>
    </p:spTree>
    <p:extLst>
      <p:ext uri="{BB962C8B-B14F-4D97-AF65-F5344CB8AC3E}">
        <p14:creationId xmlns:p14="http://schemas.microsoft.com/office/powerpoint/2010/main" val="2760197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444B8-20C8-408C-BF59-D59188FA2424}"/>
              </a:ext>
            </a:extLst>
          </p:cNvPr>
          <p:cNvSpPr>
            <a:spLocks noGrp="1"/>
          </p:cNvSpPr>
          <p:nvPr>
            <p:ph type="title"/>
          </p:nvPr>
        </p:nvSpPr>
        <p:spPr>
          <a:xfrm>
            <a:off x="367939" y="103863"/>
            <a:ext cx="11527650" cy="6288224"/>
          </a:xfrm>
        </p:spPr>
        <p:txBody>
          <a:bodyPr>
            <a:normAutofit/>
          </a:bodyPr>
          <a:lstStyle/>
          <a:p>
            <a:r>
              <a:rPr lang="en-GB" sz="4800" b="1" dirty="0">
                <a:latin typeface="Century Gothic" panose="020B0502020202020204" pitchFamily="34" charset="0"/>
              </a:rPr>
              <a:t>Your education really matters. </a:t>
            </a:r>
            <a:br>
              <a:rPr lang="en-GB" sz="4800" b="1" dirty="0">
                <a:latin typeface="Century Gothic" panose="020B0502020202020204" pitchFamily="34" charset="0"/>
              </a:rPr>
            </a:br>
            <a:br>
              <a:rPr lang="en-GB" sz="4800" b="1" dirty="0">
                <a:latin typeface="Century Gothic" panose="020B0502020202020204" pitchFamily="34" charset="0"/>
              </a:rPr>
            </a:br>
            <a:r>
              <a:rPr lang="en-GB" sz="4800" b="1" dirty="0">
                <a:latin typeface="Century Gothic" panose="020B0502020202020204" pitchFamily="34" charset="0"/>
              </a:rPr>
              <a:t>We will do all we can to ensure you always have the best possible opportunity to learn at St Mary’s.</a:t>
            </a:r>
            <a:br>
              <a:rPr lang="en-GB" sz="4800" b="1" dirty="0">
                <a:latin typeface="Century Gothic" panose="020B0502020202020204" pitchFamily="34" charset="0"/>
              </a:rPr>
            </a:br>
            <a:br>
              <a:rPr lang="en-GB" sz="4800" b="1" dirty="0">
                <a:latin typeface="Century Gothic" panose="020B0502020202020204" pitchFamily="34" charset="0"/>
              </a:rPr>
            </a:br>
            <a:br>
              <a:rPr lang="en-GB" sz="4800" b="1" dirty="0">
                <a:latin typeface="Century Gothic" panose="020B0502020202020204" pitchFamily="34" charset="0"/>
              </a:rPr>
            </a:br>
            <a:r>
              <a:rPr lang="en-GB" sz="4800" b="1" dirty="0">
                <a:latin typeface="Century Gothic" panose="020B0502020202020204" pitchFamily="34" charset="0"/>
              </a:rPr>
              <a:t>We need you to play your part.</a:t>
            </a:r>
            <a:endParaRPr lang="en-US" sz="4800" b="1" dirty="0">
              <a:latin typeface="Century Gothic" panose="020B0502020202020204" pitchFamily="34" charset="0"/>
            </a:endParaRPr>
          </a:p>
        </p:txBody>
      </p:sp>
    </p:spTree>
    <p:extLst>
      <p:ext uri="{BB962C8B-B14F-4D97-AF65-F5344CB8AC3E}">
        <p14:creationId xmlns:p14="http://schemas.microsoft.com/office/powerpoint/2010/main" val="422937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2" y="18255"/>
            <a:ext cx="12192000" cy="1325563"/>
          </a:xfrm>
        </p:spPr>
        <p:txBody>
          <a:bodyPr/>
          <a:lstStyle/>
          <a:p>
            <a:pPr algn="ctr"/>
            <a:r>
              <a:rPr lang="en-US" b="1" u="sng" dirty="0">
                <a:latin typeface="Century Gothic" panose="020B0502020202020204" pitchFamily="34" charset="0"/>
              </a:rPr>
              <a:t>Self Isolating</a:t>
            </a:r>
            <a:endParaRPr lang="en-GB" b="1" u="sng" dirty="0">
              <a:latin typeface="Century Gothic" panose="020B0502020202020204" pitchFamily="34" charset="0"/>
            </a:endParaRPr>
          </a:p>
        </p:txBody>
      </p:sp>
      <p:sp>
        <p:nvSpPr>
          <p:cNvPr id="2" name="Content Placeholder 1">
            <a:extLst>
              <a:ext uri="{FF2B5EF4-FFF2-40B4-BE49-F238E27FC236}">
                <a16:creationId xmlns:a16="http://schemas.microsoft.com/office/drawing/2014/main" id="{FBAA1685-B9BA-48F5-94EC-0DB2BDF5BF10}"/>
              </a:ext>
            </a:extLst>
          </p:cNvPr>
          <p:cNvSpPr>
            <a:spLocks noGrp="1"/>
          </p:cNvSpPr>
          <p:nvPr>
            <p:ph idx="1"/>
          </p:nvPr>
        </p:nvSpPr>
        <p:spPr>
          <a:xfrm>
            <a:off x="374459" y="1512686"/>
            <a:ext cx="11347266" cy="2403234"/>
          </a:xfrm>
        </p:spPr>
        <p:txBody>
          <a:bodyPr>
            <a:noAutofit/>
          </a:bodyPr>
          <a:lstStyle/>
          <a:p>
            <a:pPr>
              <a:lnSpc>
                <a:spcPct val="150000"/>
              </a:lnSpc>
            </a:pPr>
            <a:r>
              <a:rPr lang="en-GB" dirty="0">
                <a:latin typeface="Century Gothic" panose="020B0502020202020204" pitchFamily="34" charset="0"/>
              </a:rPr>
              <a:t>If you are self isolating / feeling well enough, you can keep up with your classes by completing the work set within Microsoft Teams files.</a:t>
            </a:r>
          </a:p>
        </p:txBody>
      </p:sp>
    </p:spTree>
    <p:extLst>
      <p:ext uri="{BB962C8B-B14F-4D97-AF65-F5344CB8AC3E}">
        <p14:creationId xmlns:p14="http://schemas.microsoft.com/office/powerpoint/2010/main" val="3993252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C62E0B-4D18-4249-811B-D1253795D5D5}"/>
              </a:ext>
            </a:extLst>
          </p:cNvPr>
          <p:cNvPicPr>
            <a:picLocks noChangeAspect="1"/>
          </p:cNvPicPr>
          <p:nvPr/>
        </p:nvPicPr>
        <p:blipFill>
          <a:blip r:embed="rId2"/>
          <a:stretch>
            <a:fillRect/>
          </a:stretch>
        </p:blipFill>
        <p:spPr>
          <a:xfrm>
            <a:off x="132107" y="1012162"/>
            <a:ext cx="11927786" cy="5178231"/>
          </a:xfrm>
          <a:prstGeom prst="rect">
            <a:avLst/>
          </a:prstGeom>
        </p:spPr>
      </p:pic>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0"/>
            <a:ext cx="12192000" cy="1325563"/>
          </a:xfrm>
        </p:spPr>
        <p:txBody>
          <a:bodyPr/>
          <a:lstStyle/>
          <a:p>
            <a:pPr algn="ctr"/>
            <a:r>
              <a:rPr lang="en-US" b="1" u="sng" dirty="0">
                <a:latin typeface="Century Gothic" panose="020B0502020202020204" pitchFamily="34" charset="0"/>
              </a:rPr>
              <a:t>Guidance for accessing Microsoft Teams</a:t>
            </a:r>
            <a:endParaRPr lang="en-GB" b="1" u="sng" dirty="0">
              <a:latin typeface="Century Gothic" panose="020B0502020202020204" pitchFamily="34" charset="0"/>
            </a:endParaRPr>
          </a:p>
        </p:txBody>
      </p:sp>
    </p:spTree>
    <p:extLst>
      <p:ext uri="{BB962C8B-B14F-4D97-AF65-F5344CB8AC3E}">
        <p14:creationId xmlns:p14="http://schemas.microsoft.com/office/powerpoint/2010/main" val="160951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140677"/>
            <a:ext cx="12192000" cy="1325563"/>
          </a:xfrm>
        </p:spPr>
        <p:txBody>
          <a:bodyPr>
            <a:normAutofit/>
          </a:bodyPr>
          <a:lstStyle/>
          <a:p>
            <a:pPr algn="ctr"/>
            <a:r>
              <a:rPr lang="en-US" sz="4000" b="1" u="sng" dirty="0">
                <a:latin typeface="Century Gothic" panose="020B0502020202020204" pitchFamily="34" charset="0"/>
              </a:rPr>
              <a:t> You will find lesson resources in the file section</a:t>
            </a:r>
            <a:endParaRPr lang="en-GB" sz="4000" b="1" u="sng" dirty="0">
              <a:latin typeface="Century Gothic" panose="020B0502020202020204" pitchFamily="34" charset="0"/>
            </a:endParaRPr>
          </a:p>
        </p:txBody>
      </p:sp>
      <p:pic>
        <p:nvPicPr>
          <p:cNvPr id="3" name="Picture 2">
            <a:extLst>
              <a:ext uri="{FF2B5EF4-FFF2-40B4-BE49-F238E27FC236}">
                <a16:creationId xmlns:a16="http://schemas.microsoft.com/office/drawing/2014/main" id="{0D04E80C-9F4F-4603-BEA4-37201F40CF71}"/>
              </a:ext>
            </a:extLst>
          </p:cNvPr>
          <p:cNvPicPr>
            <a:picLocks noChangeAspect="1"/>
          </p:cNvPicPr>
          <p:nvPr/>
        </p:nvPicPr>
        <p:blipFill>
          <a:blip r:embed="rId2"/>
          <a:stretch>
            <a:fillRect/>
          </a:stretch>
        </p:blipFill>
        <p:spPr>
          <a:xfrm>
            <a:off x="61912" y="1681162"/>
            <a:ext cx="12068175" cy="3495675"/>
          </a:xfrm>
          <a:prstGeom prst="rect">
            <a:avLst/>
          </a:prstGeom>
        </p:spPr>
      </p:pic>
      <p:sp>
        <p:nvSpPr>
          <p:cNvPr id="2" name="Oval 1">
            <a:extLst>
              <a:ext uri="{FF2B5EF4-FFF2-40B4-BE49-F238E27FC236}">
                <a16:creationId xmlns:a16="http://schemas.microsoft.com/office/drawing/2014/main" id="{62FF7C8A-E01B-41D4-B61D-7FC3246C9223}"/>
              </a:ext>
            </a:extLst>
          </p:cNvPr>
          <p:cNvSpPr/>
          <p:nvPr/>
        </p:nvSpPr>
        <p:spPr>
          <a:xfrm>
            <a:off x="4529796" y="1561513"/>
            <a:ext cx="685036" cy="8299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a:extLst>
              <a:ext uri="{FF2B5EF4-FFF2-40B4-BE49-F238E27FC236}">
                <a16:creationId xmlns:a16="http://schemas.microsoft.com/office/drawing/2014/main" id="{73BD5270-BCED-4165-9246-31DFC0CAE318}"/>
              </a:ext>
            </a:extLst>
          </p:cNvPr>
          <p:cNvCxnSpPr>
            <a:cxnSpLocks/>
          </p:cNvCxnSpPr>
          <p:nvPr/>
        </p:nvCxnSpPr>
        <p:spPr>
          <a:xfrm flipV="1">
            <a:off x="2504661" y="2447778"/>
            <a:ext cx="2151745" cy="3436187"/>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itle 4">
            <a:extLst>
              <a:ext uri="{FF2B5EF4-FFF2-40B4-BE49-F238E27FC236}">
                <a16:creationId xmlns:a16="http://schemas.microsoft.com/office/drawing/2014/main" id="{16D4159C-454B-44A8-8F11-8357E5EFCD9B}"/>
              </a:ext>
            </a:extLst>
          </p:cNvPr>
          <p:cNvSpPr txBox="1">
            <a:spLocks/>
          </p:cNvSpPr>
          <p:nvPr/>
        </p:nvSpPr>
        <p:spPr>
          <a:xfrm>
            <a:off x="1828800" y="5532437"/>
            <a:ext cx="62497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u="sng" dirty="0">
                <a:latin typeface="Century Gothic" panose="020B0502020202020204" pitchFamily="34" charset="0"/>
              </a:rPr>
              <a:t>Click on the word ‘Files’</a:t>
            </a:r>
            <a:endParaRPr lang="en-GB" sz="4000" b="1" u="sng" dirty="0">
              <a:latin typeface="Century Gothic" panose="020B0502020202020204" pitchFamily="34" charset="0"/>
            </a:endParaRPr>
          </a:p>
        </p:txBody>
      </p:sp>
    </p:spTree>
    <p:extLst>
      <p:ext uri="{BB962C8B-B14F-4D97-AF65-F5344CB8AC3E}">
        <p14:creationId xmlns:p14="http://schemas.microsoft.com/office/powerpoint/2010/main" val="2617020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102037"/>
            <a:ext cx="12192000" cy="1325563"/>
          </a:xfrm>
        </p:spPr>
        <p:txBody>
          <a:bodyPr>
            <a:normAutofit/>
          </a:bodyPr>
          <a:lstStyle/>
          <a:p>
            <a:pPr algn="ctr"/>
            <a:r>
              <a:rPr lang="en-US" sz="3600" b="1" u="sng" dirty="0">
                <a:latin typeface="Century Gothic" panose="020B0502020202020204" pitchFamily="34" charset="0"/>
              </a:rPr>
              <a:t> Find click on the correct week number &amp; the date that week begins – these match your planner</a:t>
            </a:r>
            <a:endParaRPr lang="en-GB" sz="3600" b="1" u="sng" dirty="0">
              <a:latin typeface="Century Gothic" panose="020B0502020202020204" pitchFamily="34" charset="0"/>
            </a:endParaRPr>
          </a:p>
        </p:txBody>
      </p:sp>
      <p:pic>
        <p:nvPicPr>
          <p:cNvPr id="4" name="Picture 3">
            <a:extLst>
              <a:ext uri="{FF2B5EF4-FFF2-40B4-BE49-F238E27FC236}">
                <a16:creationId xmlns:a16="http://schemas.microsoft.com/office/drawing/2014/main" id="{F2B99364-79BA-459F-BF6E-B5AAED30405A}"/>
              </a:ext>
            </a:extLst>
          </p:cNvPr>
          <p:cNvPicPr>
            <a:picLocks noChangeAspect="1"/>
          </p:cNvPicPr>
          <p:nvPr/>
        </p:nvPicPr>
        <p:blipFill>
          <a:blip r:embed="rId2"/>
          <a:stretch>
            <a:fillRect/>
          </a:stretch>
        </p:blipFill>
        <p:spPr>
          <a:xfrm>
            <a:off x="9525" y="1712188"/>
            <a:ext cx="12182475" cy="3990975"/>
          </a:xfrm>
          <a:prstGeom prst="rect">
            <a:avLst/>
          </a:prstGeom>
        </p:spPr>
      </p:pic>
      <p:sp>
        <p:nvSpPr>
          <p:cNvPr id="2" name="Rectangle 1">
            <a:extLst>
              <a:ext uri="{FF2B5EF4-FFF2-40B4-BE49-F238E27FC236}">
                <a16:creationId xmlns:a16="http://schemas.microsoft.com/office/drawing/2014/main" id="{AC943931-5FCC-428A-8A73-BDAE8832A53B}"/>
              </a:ext>
            </a:extLst>
          </p:cNvPr>
          <p:cNvSpPr/>
          <p:nvPr/>
        </p:nvSpPr>
        <p:spPr>
          <a:xfrm>
            <a:off x="3140765" y="3556448"/>
            <a:ext cx="2266122" cy="56535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a:extLst>
              <a:ext uri="{FF2B5EF4-FFF2-40B4-BE49-F238E27FC236}">
                <a16:creationId xmlns:a16="http://schemas.microsoft.com/office/drawing/2014/main" id="{263916F0-011F-4ACB-8E02-9A5F86933105}"/>
              </a:ext>
            </a:extLst>
          </p:cNvPr>
          <p:cNvCxnSpPr>
            <a:cxnSpLocks/>
          </p:cNvCxnSpPr>
          <p:nvPr/>
        </p:nvCxnSpPr>
        <p:spPr>
          <a:xfrm flipV="1">
            <a:off x="2504661" y="4121806"/>
            <a:ext cx="1434293" cy="2040836"/>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097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140677"/>
            <a:ext cx="12192000" cy="1744894"/>
          </a:xfrm>
        </p:spPr>
        <p:txBody>
          <a:bodyPr>
            <a:normAutofit/>
          </a:bodyPr>
          <a:lstStyle/>
          <a:p>
            <a:pPr algn="ctr"/>
            <a:r>
              <a:rPr lang="en-US" b="1" u="sng" dirty="0"/>
              <a:t> </a:t>
            </a:r>
            <a:r>
              <a:rPr lang="en-US" sz="3600" b="1" u="sng" dirty="0">
                <a:latin typeface="Century Gothic" panose="020B0502020202020204" pitchFamily="34" charset="0"/>
              </a:rPr>
              <a:t>Click on ‘Lessons’ if you are looking for resources, or ‘Homework’ if something has been set using Teams.</a:t>
            </a:r>
            <a:endParaRPr lang="en-GB" sz="3600" b="1" u="sng" dirty="0">
              <a:latin typeface="Century Gothic" panose="020B0502020202020204" pitchFamily="34" charset="0"/>
            </a:endParaRPr>
          </a:p>
        </p:txBody>
      </p:sp>
      <p:pic>
        <p:nvPicPr>
          <p:cNvPr id="3" name="Picture 2">
            <a:extLst>
              <a:ext uri="{FF2B5EF4-FFF2-40B4-BE49-F238E27FC236}">
                <a16:creationId xmlns:a16="http://schemas.microsoft.com/office/drawing/2014/main" id="{89E867D2-F52C-472B-AE3C-50F03E53C2F1}"/>
              </a:ext>
            </a:extLst>
          </p:cNvPr>
          <p:cNvPicPr>
            <a:picLocks noChangeAspect="1"/>
          </p:cNvPicPr>
          <p:nvPr/>
        </p:nvPicPr>
        <p:blipFill>
          <a:blip r:embed="rId2"/>
          <a:stretch>
            <a:fillRect/>
          </a:stretch>
        </p:blipFill>
        <p:spPr>
          <a:xfrm>
            <a:off x="0" y="1752265"/>
            <a:ext cx="12192000" cy="3186343"/>
          </a:xfrm>
          <a:prstGeom prst="rect">
            <a:avLst/>
          </a:prstGeom>
        </p:spPr>
      </p:pic>
      <p:sp>
        <p:nvSpPr>
          <p:cNvPr id="2" name="Rectangle 1">
            <a:extLst>
              <a:ext uri="{FF2B5EF4-FFF2-40B4-BE49-F238E27FC236}">
                <a16:creationId xmlns:a16="http://schemas.microsoft.com/office/drawing/2014/main" id="{AC943931-5FCC-428A-8A73-BDAE8832A53B}"/>
              </a:ext>
            </a:extLst>
          </p:cNvPr>
          <p:cNvSpPr/>
          <p:nvPr/>
        </p:nvSpPr>
        <p:spPr>
          <a:xfrm>
            <a:off x="3578088" y="3577048"/>
            <a:ext cx="2902227" cy="80436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a:extLst>
              <a:ext uri="{FF2B5EF4-FFF2-40B4-BE49-F238E27FC236}">
                <a16:creationId xmlns:a16="http://schemas.microsoft.com/office/drawing/2014/main" id="{263916F0-011F-4ACB-8E02-9A5F86933105}"/>
              </a:ext>
            </a:extLst>
          </p:cNvPr>
          <p:cNvCxnSpPr>
            <a:cxnSpLocks/>
          </p:cNvCxnSpPr>
          <p:nvPr/>
        </p:nvCxnSpPr>
        <p:spPr>
          <a:xfrm flipV="1">
            <a:off x="2688662" y="4381413"/>
            <a:ext cx="1434293" cy="2040836"/>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540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140677"/>
            <a:ext cx="12192000" cy="1325563"/>
          </a:xfrm>
        </p:spPr>
        <p:txBody>
          <a:bodyPr/>
          <a:lstStyle/>
          <a:p>
            <a:pPr algn="ctr"/>
            <a:r>
              <a:rPr lang="en-US" b="1" u="sng" dirty="0">
                <a:latin typeface="Century Gothic" panose="020B0502020202020204" pitchFamily="34" charset="0"/>
              </a:rPr>
              <a:t> Find the correct day and lesson folder</a:t>
            </a:r>
            <a:endParaRPr lang="en-GB" b="1" u="sng" dirty="0">
              <a:latin typeface="Century Gothic" panose="020B0502020202020204" pitchFamily="34" charset="0"/>
            </a:endParaRPr>
          </a:p>
        </p:txBody>
      </p:sp>
      <p:pic>
        <p:nvPicPr>
          <p:cNvPr id="3" name="Picture 2">
            <a:extLst>
              <a:ext uri="{FF2B5EF4-FFF2-40B4-BE49-F238E27FC236}">
                <a16:creationId xmlns:a16="http://schemas.microsoft.com/office/drawing/2014/main" id="{2D8F92D8-CFEB-4E6A-9A40-544647474630}"/>
              </a:ext>
            </a:extLst>
          </p:cNvPr>
          <p:cNvPicPr>
            <a:picLocks noChangeAspect="1"/>
          </p:cNvPicPr>
          <p:nvPr/>
        </p:nvPicPr>
        <p:blipFill>
          <a:blip r:embed="rId2"/>
          <a:stretch>
            <a:fillRect/>
          </a:stretch>
        </p:blipFill>
        <p:spPr>
          <a:xfrm>
            <a:off x="0" y="1232374"/>
            <a:ext cx="12192000" cy="4090796"/>
          </a:xfrm>
          <a:prstGeom prst="rect">
            <a:avLst/>
          </a:prstGeom>
        </p:spPr>
      </p:pic>
      <p:sp>
        <p:nvSpPr>
          <p:cNvPr id="2" name="Rectangle 1">
            <a:extLst>
              <a:ext uri="{FF2B5EF4-FFF2-40B4-BE49-F238E27FC236}">
                <a16:creationId xmlns:a16="http://schemas.microsoft.com/office/drawing/2014/main" id="{AC943931-5FCC-428A-8A73-BDAE8832A53B}"/>
              </a:ext>
            </a:extLst>
          </p:cNvPr>
          <p:cNvSpPr/>
          <p:nvPr/>
        </p:nvSpPr>
        <p:spPr>
          <a:xfrm>
            <a:off x="3472069" y="3087757"/>
            <a:ext cx="1934817" cy="153725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a:extLst>
              <a:ext uri="{FF2B5EF4-FFF2-40B4-BE49-F238E27FC236}">
                <a16:creationId xmlns:a16="http://schemas.microsoft.com/office/drawing/2014/main" id="{263916F0-011F-4ACB-8E02-9A5F86933105}"/>
              </a:ext>
            </a:extLst>
          </p:cNvPr>
          <p:cNvCxnSpPr>
            <a:cxnSpLocks/>
          </p:cNvCxnSpPr>
          <p:nvPr/>
        </p:nvCxnSpPr>
        <p:spPr>
          <a:xfrm flipV="1">
            <a:off x="2438399" y="4651833"/>
            <a:ext cx="1434293" cy="2040836"/>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743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0F603-82D5-4B98-BD5C-4CD0ACADBBB3}"/>
              </a:ext>
            </a:extLst>
          </p:cNvPr>
          <p:cNvSpPr>
            <a:spLocks noGrp="1"/>
          </p:cNvSpPr>
          <p:nvPr>
            <p:ph type="title"/>
          </p:nvPr>
        </p:nvSpPr>
        <p:spPr>
          <a:xfrm>
            <a:off x="0" y="-140677"/>
            <a:ext cx="12192000" cy="1325563"/>
          </a:xfrm>
        </p:spPr>
        <p:txBody>
          <a:bodyPr/>
          <a:lstStyle/>
          <a:p>
            <a:pPr algn="ctr"/>
            <a:r>
              <a:rPr lang="en-US" b="1" u="sng" dirty="0">
                <a:latin typeface="Century Gothic" panose="020B0502020202020204" pitchFamily="34" charset="0"/>
              </a:rPr>
              <a:t> Click on the resources for the lesson</a:t>
            </a:r>
            <a:endParaRPr lang="en-GB" b="1" u="sng" dirty="0">
              <a:latin typeface="Century Gothic" panose="020B0502020202020204" pitchFamily="34" charset="0"/>
            </a:endParaRPr>
          </a:p>
        </p:txBody>
      </p:sp>
      <p:pic>
        <p:nvPicPr>
          <p:cNvPr id="4" name="Picture 3">
            <a:extLst>
              <a:ext uri="{FF2B5EF4-FFF2-40B4-BE49-F238E27FC236}">
                <a16:creationId xmlns:a16="http://schemas.microsoft.com/office/drawing/2014/main" id="{FA4D8430-FA36-4A63-A356-33EC478A3C26}"/>
              </a:ext>
            </a:extLst>
          </p:cNvPr>
          <p:cNvPicPr>
            <a:picLocks noChangeAspect="1"/>
          </p:cNvPicPr>
          <p:nvPr/>
        </p:nvPicPr>
        <p:blipFill>
          <a:blip r:embed="rId2"/>
          <a:stretch>
            <a:fillRect/>
          </a:stretch>
        </p:blipFill>
        <p:spPr>
          <a:xfrm>
            <a:off x="0" y="1516031"/>
            <a:ext cx="12192000" cy="2969731"/>
          </a:xfrm>
          <a:prstGeom prst="rect">
            <a:avLst/>
          </a:prstGeom>
        </p:spPr>
      </p:pic>
      <p:sp>
        <p:nvSpPr>
          <p:cNvPr id="2" name="Rectangle 1">
            <a:extLst>
              <a:ext uri="{FF2B5EF4-FFF2-40B4-BE49-F238E27FC236}">
                <a16:creationId xmlns:a16="http://schemas.microsoft.com/office/drawing/2014/main" id="{AC943931-5FCC-428A-8A73-BDAE8832A53B}"/>
              </a:ext>
            </a:extLst>
          </p:cNvPr>
          <p:cNvSpPr/>
          <p:nvPr/>
        </p:nvSpPr>
        <p:spPr>
          <a:xfrm>
            <a:off x="3551583" y="3000896"/>
            <a:ext cx="2902227" cy="11264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a:extLst>
              <a:ext uri="{FF2B5EF4-FFF2-40B4-BE49-F238E27FC236}">
                <a16:creationId xmlns:a16="http://schemas.microsoft.com/office/drawing/2014/main" id="{263916F0-011F-4ACB-8E02-9A5F86933105}"/>
              </a:ext>
            </a:extLst>
          </p:cNvPr>
          <p:cNvCxnSpPr>
            <a:cxnSpLocks/>
          </p:cNvCxnSpPr>
          <p:nvPr/>
        </p:nvCxnSpPr>
        <p:spPr>
          <a:xfrm flipV="1">
            <a:off x="2795451" y="3929791"/>
            <a:ext cx="1473278" cy="1251809"/>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itle 4">
            <a:extLst>
              <a:ext uri="{FF2B5EF4-FFF2-40B4-BE49-F238E27FC236}">
                <a16:creationId xmlns:a16="http://schemas.microsoft.com/office/drawing/2014/main" id="{800BE575-12EC-4AE2-A337-0AA9771849BE}"/>
              </a:ext>
            </a:extLst>
          </p:cNvPr>
          <p:cNvSpPr txBox="1">
            <a:spLocks/>
          </p:cNvSpPr>
          <p:nvPr/>
        </p:nvSpPr>
        <p:spPr>
          <a:xfrm>
            <a:off x="195947" y="5298424"/>
            <a:ext cx="11734800" cy="132556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latin typeface="Century Gothic" panose="020B0502020202020204" pitchFamily="34" charset="0"/>
              </a:rPr>
              <a:t>You should read the </a:t>
            </a:r>
            <a:r>
              <a:rPr lang="en-US" sz="2400" dirty="0" err="1">
                <a:latin typeface="Century Gothic" panose="020B0502020202020204" pitchFamily="34" charset="0"/>
              </a:rPr>
              <a:t>PPt</a:t>
            </a:r>
            <a:r>
              <a:rPr lang="en-US" sz="2400" dirty="0">
                <a:latin typeface="Century Gothic" panose="020B0502020202020204" pitchFamily="34" charset="0"/>
              </a:rPr>
              <a:t> / notes carefully and complete all available tasks to the best of your ability. You can contact your teacher through Teams if you need any additional help or guidance, but remember they will be teaching lessons so may take some time to respond.</a:t>
            </a:r>
            <a:endParaRPr lang="en-GB" sz="2400" dirty="0">
              <a:latin typeface="Century Gothic" panose="020B0502020202020204" pitchFamily="34" charset="0"/>
            </a:endParaRPr>
          </a:p>
        </p:txBody>
      </p:sp>
    </p:spTree>
    <p:extLst>
      <p:ext uri="{BB962C8B-B14F-4D97-AF65-F5344CB8AC3E}">
        <p14:creationId xmlns:p14="http://schemas.microsoft.com/office/powerpoint/2010/main" val="1616179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CEEB45B2071AD429E413A78EE126686" ma:contentTypeVersion="13" ma:contentTypeDescription="Create a new document." ma:contentTypeScope="" ma:versionID="24eb0cf24811ab14d1b5fedadd24fa29">
  <xsd:schema xmlns:xsd="http://www.w3.org/2001/XMLSchema" xmlns:xs="http://www.w3.org/2001/XMLSchema" xmlns:p="http://schemas.microsoft.com/office/2006/metadata/properties" xmlns:ns3="57c4e231-7701-46fc-9226-0ef90778f551" xmlns:ns4="3da65479-db70-45fc-9f66-351ae0d4b955" targetNamespace="http://schemas.microsoft.com/office/2006/metadata/properties" ma:root="true" ma:fieldsID="ea9cc85b48bb61e0378e0c096ad12b9e" ns3:_="" ns4:_="">
    <xsd:import namespace="57c4e231-7701-46fc-9226-0ef90778f551"/>
    <xsd:import namespace="3da65479-db70-45fc-9f66-351ae0d4b95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c4e231-7701-46fc-9226-0ef90778f5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a65479-db70-45fc-9f66-351ae0d4b95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ED1B63-4615-4F7E-AD5D-A2C3B8005CAC}">
  <ds:schemaRefs>
    <ds:schemaRef ds:uri="http://schemas.microsoft.com/sharepoint/v3/contenttype/forms"/>
  </ds:schemaRefs>
</ds:datastoreItem>
</file>

<file path=customXml/itemProps2.xml><?xml version="1.0" encoding="utf-8"?>
<ds:datastoreItem xmlns:ds="http://schemas.openxmlformats.org/officeDocument/2006/customXml" ds:itemID="{F4ED904A-B632-49B8-A752-05BD56CA2E38}">
  <ds:schemaRefs>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3da65479-db70-45fc-9f66-351ae0d4b955"/>
    <ds:schemaRef ds:uri="57c4e231-7701-46fc-9226-0ef90778f551"/>
    <ds:schemaRef ds:uri="http://purl.org/dc/dcmitype/"/>
    <ds:schemaRef ds:uri="http://purl.org/dc/terms/"/>
  </ds:schemaRefs>
</ds:datastoreItem>
</file>

<file path=customXml/itemProps3.xml><?xml version="1.0" encoding="utf-8"?>
<ds:datastoreItem xmlns:ds="http://schemas.openxmlformats.org/officeDocument/2006/customXml" ds:itemID="{CB1422ED-C790-43B7-8024-6871DC143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c4e231-7701-46fc-9226-0ef90778f551"/>
    <ds:schemaRef ds:uri="3da65479-db70-45fc-9f66-351ae0d4b9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110</TotalTime>
  <Words>418</Words>
  <Application>Microsoft Office PowerPoint</Application>
  <PresentationFormat>Widescreen</PresentationFormat>
  <Paragraphs>35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Office Theme</vt:lpstr>
      <vt:lpstr>Home Teaching &amp; Learning</vt:lpstr>
      <vt:lpstr>How can I carry on learning if I’m not at school?</vt:lpstr>
      <vt:lpstr>Self Isolating</vt:lpstr>
      <vt:lpstr>Guidance for accessing Microsoft Teams</vt:lpstr>
      <vt:lpstr> You will find lesson resources in the file section</vt:lpstr>
      <vt:lpstr> Find click on the correct week number &amp; the date that week begins – these match your planner</vt:lpstr>
      <vt:lpstr> Click on ‘Lessons’ if you are looking for resources, or ‘Homework’ if something has been set using Teams.</vt:lpstr>
      <vt:lpstr> Find the correct day and lesson folder</vt:lpstr>
      <vt:lpstr> Click on the resources for the lesson</vt:lpstr>
      <vt:lpstr>Partial or Full Closure</vt:lpstr>
      <vt:lpstr>Guidance for accessing ‘live lessons’ through Teams</vt:lpstr>
      <vt:lpstr>Guidance for accessing ‘live lessons’ through Teams</vt:lpstr>
      <vt:lpstr>Guidance for accessing ‘live lessons’ through Teams</vt:lpstr>
      <vt:lpstr>Guidance for accessing ‘live lessons’ through Teams</vt:lpstr>
      <vt:lpstr>Guidance for accessing ‘live lessons’ through Teams</vt:lpstr>
      <vt:lpstr>Guidance for accessing ‘live lessons’ through Teams</vt:lpstr>
      <vt:lpstr>Guidance for accessing ‘live lessons’ through Teams</vt:lpstr>
      <vt:lpstr>Student Expectations For Live Lessons</vt:lpstr>
      <vt:lpstr>Student Expectations For Live Lessons</vt:lpstr>
      <vt:lpstr>Your education really matters.   We will do all we can to ensure you always have the best possible opportunity to learn at St Mary’s.   We need you to play your part.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Teaching &amp; Learning</dc:title>
  <dc:creator>Angela Booth</dc:creator>
  <cp:lastModifiedBy>Naomi Bedworth</cp:lastModifiedBy>
  <cp:revision>6</cp:revision>
  <dcterms:created xsi:type="dcterms:W3CDTF">2020-09-20T14:40:29Z</dcterms:created>
  <dcterms:modified xsi:type="dcterms:W3CDTF">2020-09-29T10:49:07Z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0x0101003CEEB45B2071AD429E413A78EE126686</vt:lpwstr>
  </property>
</Properties>
</file>